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emf" ContentType="image/x-emf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2" r:id="rId2"/>
    <p:sldId id="341" r:id="rId3"/>
    <p:sldId id="257" r:id="rId4"/>
    <p:sldId id="402" r:id="rId5"/>
    <p:sldId id="283" r:id="rId6"/>
    <p:sldId id="344" r:id="rId7"/>
    <p:sldId id="343" r:id="rId8"/>
    <p:sldId id="315" r:id="rId9"/>
    <p:sldId id="328" r:id="rId10"/>
    <p:sldId id="356" r:id="rId11"/>
    <p:sldId id="371" r:id="rId12"/>
    <p:sldId id="372" r:id="rId13"/>
    <p:sldId id="388" r:id="rId14"/>
    <p:sldId id="383" r:id="rId15"/>
    <p:sldId id="420" r:id="rId16"/>
    <p:sldId id="380" r:id="rId17"/>
    <p:sldId id="387" r:id="rId18"/>
    <p:sldId id="373" r:id="rId19"/>
    <p:sldId id="375" r:id="rId20"/>
    <p:sldId id="382" r:id="rId21"/>
    <p:sldId id="419" r:id="rId22"/>
    <p:sldId id="422" r:id="rId23"/>
    <p:sldId id="421" r:id="rId24"/>
    <p:sldId id="256" r:id="rId25"/>
    <p:sldId id="367" r:id="rId26"/>
    <p:sldId id="345" r:id="rId27"/>
    <p:sldId id="357" r:id="rId28"/>
    <p:sldId id="358" r:id="rId29"/>
    <p:sldId id="359" r:id="rId30"/>
    <p:sldId id="360" r:id="rId31"/>
    <p:sldId id="376" r:id="rId32"/>
    <p:sldId id="389" r:id="rId33"/>
    <p:sldId id="391" r:id="rId34"/>
    <p:sldId id="361" r:id="rId35"/>
    <p:sldId id="423" r:id="rId36"/>
    <p:sldId id="370" r:id="rId37"/>
    <p:sldId id="399" r:id="rId38"/>
    <p:sldId id="400" r:id="rId39"/>
    <p:sldId id="401" r:id="rId40"/>
    <p:sldId id="378" r:id="rId41"/>
    <p:sldId id="377" r:id="rId42"/>
    <p:sldId id="381" r:id="rId43"/>
    <p:sldId id="365" r:id="rId44"/>
    <p:sldId id="282" r:id="rId45"/>
    <p:sldId id="301" r:id="rId46"/>
    <p:sldId id="317" r:id="rId47"/>
    <p:sldId id="319" r:id="rId48"/>
    <p:sldId id="329" r:id="rId49"/>
    <p:sldId id="316" r:id="rId50"/>
    <p:sldId id="330" r:id="rId51"/>
    <p:sldId id="331" r:id="rId52"/>
    <p:sldId id="332" r:id="rId53"/>
    <p:sldId id="318" r:id="rId54"/>
    <p:sldId id="333" r:id="rId55"/>
    <p:sldId id="366" r:id="rId56"/>
    <p:sldId id="346" r:id="rId57"/>
    <p:sldId id="347" r:id="rId58"/>
    <p:sldId id="403" r:id="rId59"/>
    <p:sldId id="404" r:id="rId60"/>
    <p:sldId id="405" r:id="rId61"/>
    <p:sldId id="406" r:id="rId62"/>
    <p:sldId id="407" r:id="rId63"/>
    <p:sldId id="335" r:id="rId64"/>
    <p:sldId id="416" r:id="rId65"/>
    <p:sldId id="334" r:id="rId66"/>
    <p:sldId id="337" r:id="rId67"/>
    <p:sldId id="417" r:id="rId68"/>
    <p:sldId id="336" r:id="rId69"/>
    <p:sldId id="339" r:id="rId70"/>
    <p:sldId id="418" r:id="rId71"/>
    <p:sldId id="338" r:id="rId72"/>
    <p:sldId id="392" r:id="rId73"/>
    <p:sldId id="393" r:id="rId74"/>
    <p:sldId id="394" r:id="rId75"/>
    <p:sldId id="396" r:id="rId76"/>
    <p:sldId id="397" r:id="rId77"/>
    <p:sldId id="398" r:id="rId78"/>
    <p:sldId id="369" r:id="rId79"/>
    <p:sldId id="384" r:id="rId80"/>
    <p:sldId id="385" r:id="rId81"/>
    <p:sldId id="386" r:id="rId82"/>
    <p:sldId id="340" r:id="rId83"/>
    <p:sldId id="349" r:id="rId84"/>
    <p:sldId id="348" r:id="rId85"/>
    <p:sldId id="352" r:id="rId86"/>
    <p:sldId id="353" r:id="rId87"/>
    <p:sldId id="354" r:id="rId88"/>
    <p:sldId id="355" r:id="rId89"/>
    <p:sldId id="351" r:id="rId90"/>
    <p:sldId id="408" r:id="rId91"/>
    <p:sldId id="409" r:id="rId92"/>
    <p:sldId id="410" r:id="rId93"/>
    <p:sldId id="411" r:id="rId94"/>
    <p:sldId id="412" r:id="rId95"/>
    <p:sldId id="413" r:id="rId96"/>
    <p:sldId id="414" r:id="rId97"/>
    <p:sldId id="415" r:id="rId98"/>
    <p:sldId id="302" r:id="rId99"/>
    <p:sldId id="280" r:id="rId100"/>
    <p:sldId id="304" r:id="rId10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0000FF"/>
    <a:srgbClr val="510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8" autoAdjust="0"/>
    <p:restoredTop sz="94660"/>
  </p:normalViewPr>
  <p:slideViewPr>
    <p:cSldViewPr snapToObjects="1">
      <p:cViewPr>
        <p:scale>
          <a:sx n="100" d="100"/>
          <a:sy n="100" d="100"/>
        </p:scale>
        <p:origin x="-528" y="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printerSettings" Target="printerSettings/printerSettings1.bin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3999" cy="1470025"/>
          </a:xfrm>
          <a:gradFill flip="none" rotWithShape="1">
            <a:gsLst>
              <a:gs pos="0">
                <a:srgbClr val="510866">
                  <a:alpha val="48000"/>
                </a:srgbClr>
              </a:gs>
              <a:gs pos="100000">
                <a:srgbClr val="FFFFFF">
                  <a:alpha val="48000"/>
                </a:srgbClr>
              </a:gs>
              <a:gs pos="50000">
                <a:schemeClr val="bg2">
                  <a:lumMod val="75000"/>
                  <a:alpha val="48000"/>
                </a:schemeClr>
              </a:gs>
            </a:gsLst>
            <a:lin ang="10920000" scaled="0"/>
            <a:tileRect/>
          </a:gradFill>
        </p:spPr>
        <p:txBody>
          <a:bodyPr/>
          <a:lstStyle>
            <a:lvl1pPr>
              <a:defRPr>
                <a:latin typeface="Gill Sans"/>
              </a:defRPr>
            </a:lvl1pPr>
          </a:lstStyle>
          <a:p>
            <a:r>
              <a:rPr lang="en-US" dirty="0" smtClean="0"/>
              <a:t>Streams of sound: auditory grouping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1835727"/>
            <a:ext cx="6400800" cy="3803073"/>
          </a:xfrm>
        </p:spPr>
        <p:txBody>
          <a:bodyPr/>
          <a:lstStyle>
            <a:lvl1pPr marL="457200" indent="-457200" algn="l">
              <a:buFont typeface="Arial"/>
              <a:buChar char="•"/>
              <a:defRPr>
                <a:solidFill>
                  <a:schemeClr val="accent6">
                    <a:lumMod val="50000"/>
                  </a:schemeClr>
                </a:solidFill>
                <a:latin typeface="Gill Sans"/>
              </a:defRPr>
            </a:lvl1pPr>
            <a:lvl2pPr marL="914400" indent="-457200" algn="l">
              <a:buFont typeface="Arial"/>
              <a:buChar char="•"/>
              <a:defRPr baseline="0">
                <a:solidFill>
                  <a:schemeClr val="tx1"/>
                </a:solidFill>
                <a:latin typeface="Gill Sans"/>
                <a:cs typeface="Gill Sans"/>
              </a:defRPr>
            </a:lvl2pPr>
            <a:lvl3pPr marL="1257300" indent="-342900" algn="l">
              <a:buFont typeface="Arial"/>
              <a:buChar char="•"/>
              <a:defRPr baseline="0">
                <a:solidFill>
                  <a:schemeClr val="tx2"/>
                </a:solidFill>
                <a:latin typeface="Gill Sans"/>
                <a:cs typeface="Gill Sans"/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Sara Steele</a:t>
            </a:r>
          </a:p>
          <a:p>
            <a:r>
              <a:rPr lang="en-US" dirty="0" smtClean="0"/>
              <a:t>CCNSS 2013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10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41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5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39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89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5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2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3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1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0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19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2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microsoft.com/office/2007/relationships/media" Target="../media/media3.wav"/><Relationship Id="rId6" Type="http://schemas.openxmlformats.org/officeDocument/2006/relationships/audio" Target="../media/media3.wav"/><Relationship Id="rId7" Type="http://schemas.openxmlformats.org/officeDocument/2006/relationships/slideLayout" Target="../slideLayouts/slideLayout1.xml"/><Relationship Id="rId8" Type="http://schemas.openxmlformats.org/officeDocument/2006/relationships/image" Target="../media/image2.png"/><Relationship Id="rId9" Type="http://schemas.openxmlformats.org/officeDocument/2006/relationships/image" Target="../media/image3.emf"/><Relationship Id="rId10" Type="http://schemas.openxmlformats.org/officeDocument/2006/relationships/image" Target="../media/image4.emf"/><Relationship Id="rId11" Type="http://schemas.openxmlformats.org/officeDocument/2006/relationships/image" Target="../media/image5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Relationship Id="rId3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6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2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Relationship Id="rId3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emf"/><Relationship Id="rId3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emf"/><Relationship Id="rId3" Type="http://schemas.openxmlformats.org/officeDocument/2006/relationships/image" Target="../media/image101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6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Sara Steele Committee Meeting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45259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484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685800"/>
            <a:ext cx="70104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rgbClr val="000000"/>
                </a:solidFill>
              </a:rPr>
              <a:t>Introduction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</a:rPr>
              <a:t>Ambiguous auditory streaming stimulus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</a:rPr>
              <a:t>Small percept to percept correlations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</a:rPr>
              <a:t>What role does previous history play in dynamics of </a:t>
            </a:r>
            <a:r>
              <a:rPr lang="en-US" sz="2800" dirty="0" err="1" smtClean="0">
                <a:solidFill>
                  <a:srgbClr val="000000"/>
                </a:solidFill>
              </a:rPr>
              <a:t>bistable</a:t>
            </a:r>
            <a:r>
              <a:rPr lang="en-US" sz="2800" dirty="0" smtClean="0">
                <a:solidFill>
                  <a:srgbClr val="000000"/>
                </a:solidFill>
              </a:rPr>
              <a:t> perception? Does this elucidate neuronal mechanisms?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Statistical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rgbClr val="A6A6A6"/>
                </a:solidFill>
              </a:rPr>
              <a:t>Neuronal simulations </a:t>
            </a:r>
          </a:p>
        </p:txBody>
      </p:sp>
    </p:spTree>
    <p:extLst>
      <p:ext uri="{BB962C8B-B14F-4D97-AF65-F5344CB8AC3E}">
        <p14:creationId xmlns:p14="http://schemas.microsoft.com/office/powerpoint/2010/main" val="3798373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Analytical solution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82" y="1624860"/>
            <a:ext cx="5710759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 to percept correlations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StotNor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70025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69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 to percept correlations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ItotNor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1470025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2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 to percept correlations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S_SI_sigCorr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00200"/>
            <a:ext cx="9144000" cy="59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85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CorrRbyDF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08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2pCorrSubj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820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Finding significant correlations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2057400"/>
            <a:ext cx="83058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Because we had limited samples for equidominant conditions for each subject, I wanted to adjust for sample size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Fisher </a:t>
            </a:r>
            <a:r>
              <a:rPr lang="en-US" sz="2400" dirty="0" smtClean="0"/>
              <a:t>transformed r is normally distributed with standard error 1/</a:t>
            </a:r>
            <a:r>
              <a:rPr lang="en-US" sz="2400" dirty="0" err="1" smtClean="0"/>
              <a:t>sqrt</a:t>
            </a:r>
            <a:r>
              <a:rPr lang="en-US" sz="2400" dirty="0" smtClean="0"/>
              <a:t>(n-3)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So I took fisher transformed r, divided by the standard error, to find how many standard errors each measurement was from zero (“Z score”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Under null hypothesis of no true correlation, these pairs of Z scores would have bivariate normal distribution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 call a set of correlations “significant” if the pair of z scores has enough distance from the origin (</a:t>
            </a:r>
            <a:r>
              <a:rPr lang="en-US" sz="2400" dirty="0" err="1" smtClean="0"/>
              <a:t>sqrt</a:t>
            </a:r>
            <a:r>
              <a:rPr lang="en-US" sz="2400" dirty="0" smtClean="0"/>
              <a:t>(z1^2 + z2^2)&gt;2.447)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7877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/>
          <p:cNvSpPr/>
          <p:nvPr/>
        </p:nvSpPr>
        <p:spPr>
          <a:xfrm>
            <a:off x="1555750" y="5461000"/>
            <a:ext cx="679450" cy="6794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21382786">
            <a:off x="27583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31800" y="533400"/>
            <a:ext cx="853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brief </a:t>
            </a:r>
            <a:r>
              <a:rPr lang="en-US" sz="3200" dirty="0" smtClean="0"/>
              <a:t>Monte Carlo simulation of </a:t>
            </a:r>
            <a:r>
              <a:rPr lang="en-US" sz="3200" dirty="0" smtClean="0"/>
              <a:t>p values for independent gamma correlations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95825"/>
            <a:ext cx="3692071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770425"/>
            <a:ext cx="3496774" cy="2823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174" y="5268520"/>
            <a:ext cx="1727200" cy="13437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5268521"/>
            <a:ext cx="1693374" cy="1365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6675" y="5227957"/>
            <a:ext cx="1762125" cy="140566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905000" y="5029200"/>
            <a:ext cx="0" cy="1447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62050" y="5791200"/>
            <a:ext cx="1447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38400" y="57912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</a:t>
            </a:r>
            <a:r>
              <a:rPr lang="en-US" baseline="-25000" dirty="0" smtClean="0"/>
              <a:t>r1</a:t>
            </a:r>
            <a:endParaRPr lang="en-US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932332" y="48641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</a:t>
            </a:r>
            <a:r>
              <a:rPr lang="en-US" baseline="-25000" dirty="0" smtClean="0"/>
              <a:t>r2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566931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 to percept correlations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rrelation over condition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70025"/>
            <a:ext cx="62865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79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 vs Mn 15 Subjs 8 Df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88" y="18803"/>
            <a:ext cx="5173436" cy="6581591"/>
          </a:xfrm>
          <a:prstGeom prst="rect">
            <a:avLst/>
          </a:prstGeom>
        </p:spPr>
      </p:pic>
      <p:pic>
        <p:nvPicPr>
          <p:cNvPr id="4" name="Picture 3" descr="ISsigcorrs32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54" y="-1480947"/>
            <a:ext cx="4886034" cy="6323103"/>
          </a:xfrm>
          <a:prstGeom prst="rect">
            <a:avLst/>
          </a:prstGeom>
        </p:spPr>
      </p:pic>
      <p:pic>
        <p:nvPicPr>
          <p:cNvPr id="6" name="Picture 5" descr="SIsigcorrs325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54" y="1941762"/>
            <a:ext cx="5077611" cy="65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6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Topic review:</a:t>
            </a:r>
            <a:br>
              <a:rPr lang="en-US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2800" dirty="0" smtClean="0"/>
              <a:t>The buildup of auditory stream segregation with alternations</a:t>
            </a:r>
            <a:endParaRPr lang="en-US" sz="2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47963" y="2050472"/>
            <a:ext cx="3962401" cy="4218710"/>
          </a:xfrm>
        </p:spPr>
        <p:txBody>
          <a:bodyPr>
            <a:no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800" dirty="0" smtClean="0"/>
              <a:t>Auditory scene analysis</a:t>
            </a:r>
            <a:endParaRPr lang="en-US" sz="2800" dirty="0"/>
          </a:p>
          <a:p>
            <a:pPr lvl="1"/>
            <a:r>
              <a:rPr lang="en-US" sz="2400" dirty="0" smtClean="0"/>
              <a:t>Formation of auditory streams</a:t>
            </a:r>
            <a:endParaRPr lang="en-US" sz="2400" dirty="0"/>
          </a:p>
          <a:p>
            <a:pPr lvl="2"/>
            <a:r>
              <a:rPr lang="en-US" sz="2000" dirty="0" smtClean="0"/>
              <a:t>Competition between perceptual organizations</a:t>
            </a:r>
          </a:p>
          <a:p>
            <a:pPr marL="1657350" lvl="3" indent="-285750">
              <a:buFont typeface="Arial"/>
              <a:buChar char="•"/>
            </a:pPr>
            <a:r>
              <a:rPr lang="en-US" sz="1600" b="1" u="sng" dirty="0" smtClean="0">
                <a:solidFill>
                  <a:schemeClr val="bg2">
                    <a:lumMod val="50000"/>
                  </a:schemeClr>
                </a:solidFill>
                <a:latin typeface="Gill Sans"/>
                <a:cs typeface="Gill Sans"/>
              </a:rPr>
              <a:t>Alternations for ambiguous stimuli</a:t>
            </a:r>
          </a:p>
          <a:p>
            <a:pPr marL="1657350" lvl="3" indent="-285750">
              <a:buFont typeface="Arial"/>
              <a:buChar char="•"/>
            </a:pPr>
            <a:endParaRPr lang="en-US" sz="1600" b="1" u="sng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u="sng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792" y="2050472"/>
            <a:ext cx="2989118" cy="39409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42792" y="6084516"/>
            <a:ext cx="3327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Pressnitzer</a:t>
            </a:r>
            <a:r>
              <a:rPr lang="en-US" dirty="0" smtClean="0"/>
              <a:t>, </a:t>
            </a:r>
            <a:r>
              <a:rPr lang="en-US" dirty="0" err="1" smtClean="0"/>
              <a:t>Suied</a:t>
            </a:r>
            <a:r>
              <a:rPr lang="en-US" dirty="0" smtClean="0"/>
              <a:t>, </a:t>
            </a:r>
            <a:r>
              <a:rPr lang="en-US" dirty="0" err="1" smtClean="0"/>
              <a:t>Shamma</a:t>
            </a:r>
            <a:r>
              <a:rPr lang="en-US" dirty="0" smtClean="0"/>
              <a:t> (2011)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80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cept trial corrs vs prop spli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685800"/>
            <a:ext cx="62103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0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rialCorrByDF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8580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68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2pZcorrBySubjec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0960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95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2pCorrVsSeg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3820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08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umulative history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 rot="21382786">
            <a:off x="2720281" y="56681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724959" y="3021047"/>
            <a:ext cx="45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?</a:t>
            </a:r>
            <a:endParaRPr lang="en-US" sz="48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5935" y="4724400"/>
            <a:ext cx="4473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Does the duration of the next percept depend on previous history</a:t>
            </a:r>
            <a:r>
              <a:rPr lang="en-US" dirty="0" smtClean="0"/>
              <a:t>?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Can we make a full statistical description of the process?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2118606" y="2420546"/>
            <a:ext cx="2456626" cy="635000"/>
            <a:chOff x="381000" y="2260600"/>
            <a:chExt cx="2456626" cy="63500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381000" y="2895600"/>
              <a:ext cx="245662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381000" y="2260600"/>
              <a:ext cx="0" cy="63500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2118606" y="3436546"/>
            <a:ext cx="2456626" cy="635000"/>
            <a:chOff x="381000" y="2260600"/>
            <a:chExt cx="2456626" cy="63500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381000" y="2895600"/>
              <a:ext cx="245662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381000" y="2260600"/>
              <a:ext cx="0" cy="63500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/>
          <p:cNvCxnSpPr/>
          <p:nvPr/>
        </p:nvCxnSpPr>
        <p:spPr>
          <a:xfrm>
            <a:off x="2118606" y="3038211"/>
            <a:ext cx="160868" cy="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279478" y="2517914"/>
            <a:ext cx="0" cy="5334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266974" y="2530412"/>
            <a:ext cx="1515532" cy="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3770418" y="2517107"/>
            <a:ext cx="0" cy="538439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782506" y="3038211"/>
            <a:ext cx="152400" cy="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922835" y="2517107"/>
            <a:ext cx="0" cy="5334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122236" y="4053404"/>
            <a:ext cx="986970" cy="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3109206" y="3541881"/>
            <a:ext cx="0" cy="5334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095095" y="3549442"/>
            <a:ext cx="204121" cy="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3286559" y="3535807"/>
            <a:ext cx="747" cy="536962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86559" y="4053404"/>
            <a:ext cx="643509" cy="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3917997" y="3532300"/>
            <a:ext cx="0" cy="5334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948891" y="2517107"/>
            <a:ext cx="626341" cy="8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3948891" y="3531493"/>
            <a:ext cx="626341" cy="8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131887" y="2147775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4131887" y="3184336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128" name="Straight Connector 127"/>
          <p:cNvCxnSpPr/>
          <p:nvPr/>
        </p:nvCxnSpPr>
        <p:spPr>
          <a:xfrm>
            <a:off x="5496359" y="3930230"/>
            <a:ext cx="228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V="1">
            <a:off x="5496359" y="2589110"/>
            <a:ext cx="0" cy="1341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2753159" y="418931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(s) 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1381559" y="3881533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state 1</a:t>
            </a:r>
            <a:endParaRPr lang="en-US" sz="14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381559" y="3406136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state 2</a:t>
            </a:r>
            <a:endParaRPr lang="en-US" sz="14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381559" y="2847618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state 1</a:t>
            </a:r>
            <a:endParaRPr lang="en-US" sz="14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381559" y="2363218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state 2</a:t>
            </a:r>
            <a:endParaRPr lang="en-US" sz="1400" dirty="0"/>
          </a:p>
        </p:txBody>
      </p:sp>
      <p:sp>
        <p:nvSpPr>
          <p:cNvPr id="140" name="Freeform 139"/>
          <p:cNvSpPr/>
          <p:nvPr/>
        </p:nvSpPr>
        <p:spPr>
          <a:xfrm>
            <a:off x="5516679" y="2674281"/>
            <a:ext cx="2321560" cy="1240709"/>
          </a:xfrm>
          <a:custGeom>
            <a:avLst/>
            <a:gdLst>
              <a:gd name="connsiteX0" fmla="*/ 0 w 2321560"/>
              <a:gd name="connsiteY0" fmla="*/ 1240709 h 1240709"/>
              <a:gd name="connsiteX1" fmla="*/ 335280 w 2321560"/>
              <a:gd name="connsiteY1" fmla="*/ 1189 h 1240709"/>
              <a:gd name="connsiteX2" fmla="*/ 1290320 w 2321560"/>
              <a:gd name="connsiteY2" fmla="*/ 1017189 h 1240709"/>
              <a:gd name="connsiteX3" fmla="*/ 2321560 w 2321560"/>
              <a:gd name="connsiteY3" fmla="*/ 1230549 h 1240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560" h="1240709">
                <a:moveTo>
                  <a:pt x="0" y="1240709"/>
                </a:moveTo>
                <a:cubicBezTo>
                  <a:pt x="60113" y="639575"/>
                  <a:pt x="120227" y="38442"/>
                  <a:pt x="335280" y="1189"/>
                </a:cubicBezTo>
                <a:cubicBezTo>
                  <a:pt x="550333" y="-36064"/>
                  <a:pt x="959273" y="812296"/>
                  <a:pt x="1290320" y="1017189"/>
                </a:cubicBezTo>
                <a:cubicBezTo>
                  <a:pt x="1621367" y="1222082"/>
                  <a:pt x="2321560" y="1230549"/>
                  <a:pt x="2321560" y="1230549"/>
                </a:cubicBezTo>
              </a:path>
            </a:pathLst>
          </a:cu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4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685800"/>
            <a:ext cx="701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rgbClr val="A6A6A6"/>
                </a:solidFill>
              </a:rPr>
              <a:t>Introduction</a:t>
            </a:r>
            <a:endParaRPr lang="en-US" sz="2800" dirty="0" smtClean="0">
              <a:solidFill>
                <a:srgbClr val="A6A6A6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/>
              <a:t>Statistical model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History function </a:t>
            </a:r>
            <a:r>
              <a:rPr lang="en-US" sz="2800" dirty="0"/>
              <a:t>H(t;</a:t>
            </a:r>
            <a:r>
              <a:rPr lang="el-GR" sz="2800" dirty="0"/>
              <a:t> τ</a:t>
            </a:r>
            <a:r>
              <a:rPr lang="en-US" sz="2800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T (duration) </a:t>
            </a:r>
            <a:r>
              <a:rPr lang="en-US" sz="2800" dirty="0" err="1" smtClean="0"/>
              <a:t>vs</a:t>
            </a:r>
            <a:r>
              <a:rPr lang="en-US" sz="2800" dirty="0" smtClean="0"/>
              <a:t> 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Estimating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rgbClr val="A6A6A6"/>
                </a:solidFill>
              </a:rPr>
              <a:t>Neuronal </a:t>
            </a:r>
            <a:r>
              <a:rPr lang="en-US" sz="4400" dirty="0" smtClean="0">
                <a:solidFill>
                  <a:srgbClr val="A6A6A6"/>
                </a:solidFill>
              </a:rPr>
              <a:t>simulations</a:t>
            </a:r>
            <a:endParaRPr lang="en-US" sz="4400" dirty="0" smtClean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42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History function</a:t>
            </a:r>
            <a:endParaRPr lang="en-US" sz="2400" dirty="0"/>
          </a:p>
        </p:txBody>
      </p:sp>
      <p:pic>
        <p:nvPicPr>
          <p:cNvPr id="5" name="Picture 4" descr="z-timecours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0"/>
            <a:ext cx="6045200" cy="1270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6469592" y="3238500"/>
            <a:ext cx="7408" cy="8001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506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History function</a:t>
            </a:r>
            <a:endParaRPr lang="en-US" sz="2400" dirty="0"/>
          </a:p>
        </p:txBody>
      </p:sp>
      <p:pic>
        <p:nvPicPr>
          <p:cNvPr id="5" name="Picture 4" descr="z-timecours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0"/>
            <a:ext cx="6045200" cy="1270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6469592" y="3238500"/>
            <a:ext cx="7408" cy="8001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ong_filt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" t="24166" b="20000"/>
          <a:stretch/>
        </p:blipFill>
        <p:spPr>
          <a:xfrm flipH="1">
            <a:off x="609600" y="2209800"/>
            <a:ext cx="5873750" cy="709083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" name="Straight Connector 3"/>
          <p:cNvCxnSpPr/>
          <p:nvPr/>
        </p:nvCxnSpPr>
        <p:spPr>
          <a:xfrm flipH="1">
            <a:off x="5410200" y="2150533"/>
            <a:ext cx="1073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16600" y="1625024"/>
            <a:ext cx="1574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τ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990600" y="5410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Pastukhov</a:t>
            </a:r>
            <a:r>
              <a:rPr lang="en-US" dirty="0" smtClean="0"/>
              <a:t> &amp; Braun, 2011,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12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History function</a:t>
            </a:r>
            <a:endParaRPr lang="en-US" sz="2400" dirty="0"/>
          </a:p>
        </p:txBody>
      </p:sp>
      <p:pic>
        <p:nvPicPr>
          <p:cNvPr id="5" name="Picture 4" descr="z-timecours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0"/>
            <a:ext cx="6045200" cy="1270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6469592" y="3238500"/>
            <a:ext cx="7408" cy="8001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z2-h1-h2-timecours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495800"/>
            <a:ext cx="6045200" cy="12700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6466556" y="4688417"/>
            <a:ext cx="10444" cy="797983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609600" y="1625024"/>
            <a:ext cx="6781800" cy="1293859"/>
            <a:chOff x="609600" y="1625024"/>
            <a:chExt cx="6781800" cy="1293859"/>
          </a:xfrm>
        </p:grpSpPr>
        <p:pic>
          <p:nvPicPr>
            <p:cNvPr id="11" name="Picture 10" descr="long_filt.eps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" t="24166" b="20000"/>
            <a:stretch/>
          </p:blipFill>
          <p:spPr>
            <a:xfrm flipH="1">
              <a:off x="609600" y="2209800"/>
              <a:ext cx="5873750" cy="709083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8" name="Straight Connector 7"/>
            <p:cNvCxnSpPr/>
            <p:nvPr/>
          </p:nvCxnSpPr>
          <p:spPr>
            <a:xfrm flipH="1">
              <a:off x="5410200" y="2150533"/>
              <a:ext cx="10731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816600" y="1625024"/>
              <a:ext cx="15748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/>
                <a:t>τ</a:t>
              </a:r>
              <a:endParaRPr lang="en-US" sz="32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90600" y="5410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Pastukhov</a:t>
            </a:r>
            <a:r>
              <a:rPr lang="en-US" dirty="0" smtClean="0"/>
              <a:t> &amp; Braun, 2011,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17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2-h1-h2-timecourse-fas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495800"/>
            <a:ext cx="6045200" cy="127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History function</a:t>
            </a:r>
            <a:endParaRPr lang="en-US" sz="2400" dirty="0"/>
          </a:p>
        </p:txBody>
      </p:sp>
      <p:pic>
        <p:nvPicPr>
          <p:cNvPr id="5" name="Picture 4" descr="z-timecours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0"/>
            <a:ext cx="6045200" cy="1270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6469592" y="3238500"/>
            <a:ext cx="7408" cy="8001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66556" y="4688417"/>
            <a:ext cx="10444" cy="797983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172200" y="2150533"/>
            <a:ext cx="311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72200" y="1625024"/>
            <a:ext cx="1574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τ</a:t>
            </a:r>
            <a:endParaRPr lang="en-US" sz="3200" dirty="0"/>
          </a:p>
        </p:txBody>
      </p:sp>
      <p:pic>
        <p:nvPicPr>
          <p:cNvPr id="4" name="Picture 3" descr="short_filt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b="15000"/>
          <a:stretch/>
        </p:blipFill>
        <p:spPr>
          <a:xfrm flipH="1">
            <a:off x="609600" y="2197100"/>
            <a:ext cx="5892800" cy="774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0600" y="5410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Pastukhov</a:t>
            </a:r>
            <a:r>
              <a:rPr lang="en-US" dirty="0" smtClean="0"/>
              <a:t> &amp; Braun, 2011,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79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Experimental paradigm</a:t>
            </a:r>
            <a:endParaRPr lang="en-US" dirty="0"/>
          </a:p>
        </p:txBody>
      </p:sp>
      <p:pic>
        <p:nvPicPr>
          <p:cNvPr id="6" name="pressnitzer_group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39236" y="4546969"/>
            <a:ext cx="373006" cy="373006"/>
          </a:xfrm>
          <a:prstGeom prst="rect">
            <a:avLst/>
          </a:prstGeom>
        </p:spPr>
      </p:pic>
      <p:pic>
        <p:nvPicPr>
          <p:cNvPr id="7" name="pressnitzer_split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39236" y="2173499"/>
            <a:ext cx="373006" cy="3730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52" y="1114937"/>
            <a:ext cx="6870023" cy="4854706"/>
          </a:xfrm>
          <a:prstGeom prst="rect">
            <a:avLst/>
          </a:prstGeom>
        </p:spPr>
      </p:pic>
      <p:pic>
        <p:nvPicPr>
          <p:cNvPr id="4" name="pressnitzer_bistable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39236" y="3351350"/>
            <a:ext cx="379177" cy="3791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8825" y="6438945"/>
            <a:ext cx="4465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Daniel </a:t>
            </a:r>
            <a:r>
              <a:rPr lang="en-US" u="sng" dirty="0" err="1" smtClean="0"/>
              <a:t>Pressnitzer</a:t>
            </a:r>
            <a:r>
              <a:rPr lang="en-US" u="sng" dirty="0" smtClean="0"/>
              <a:t>, http</a:t>
            </a:r>
            <a:r>
              <a:rPr lang="en-US" u="sng" dirty="0"/>
              <a:t>://</a:t>
            </a:r>
            <a:r>
              <a:rPr lang="en-US" u="sng" dirty="0" err="1"/>
              <a:t>audition.ens.fr</a:t>
            </a:r>
            <a:r>
              <a:rPr lang="en-US" u="sng" dirty="0"/>
              <a:t>/sup/</a:t>
            </a:r>
            <a:endParaRPr lang="en-US" dirty="0"/>
          </a:p>
        </p:txBody>
      </p:sp>
      <p:pic>
        <p:nvPicPr>
          <p:cNvPr id="10" name="Picture 9" descr="df_TRT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2" y="4609989"/>
            <a:ext cx="2031764" cy="1869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1700" y="6591300"/>
            <a:ext cx="2425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</a:t>
            </a:r>
            <a:r>
              <a:rPr lang="en-US" sz="1200" dirty="0" smtClean="0"/>
              <a:t>an </a:t>
            </a:r>
            <a:r>
              <a:rPr lang="en-US" sz="1200" dirty="0" err="1" smtClean="0"/>
              <a:t>Noorden</a:t>
            </a:r>
            <a:r>
              <a:rPr lang="en-US" sz="1200" dirty="0" smtClean="0"/>
              <a:t> (1975)</a:t>
            </a:r>
            <a:endParaRPr 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6701" y="5404878"/>
            <a:ext cx="4735541" cy="8810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54500" y="6195977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324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3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 there a correlation between the value of H(t) at switch and next interval length?</a:t>
            </a:r>
            <a:endParaRPr lang="en-US" sz="2400" dirty="0"/>
          </a:p>
        </p:txBody>
      </p:sp>
      <p:pic>
        <p:nvPicPr>
          <p:cNvPr id="6" name="Picture 5" descr="z2-h2-timecourse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b="15238"/>
          <a:stretch/>
        </p:blipFill>
        <p:spPr>
          <a:xfrm>
            <a:off x="1582057" y="2255762"/>
            <a:ext cx="5904895" cy="107647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298709" y="2433562"/>
            <a:ext cx="0" cy="797983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298709" y="2930980"/>
            <a:ext cx="0" cy="300565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86952" y="2585962"/>
            <a:ext cx="13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H(t)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7561" y="3810000"/>
            <a:ext cx="145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p(T|H(t)) =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90600" y="5410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Pastukhov</a:t>
            </a:r>
            <a:r>
              <a:rPr lang="en-US" dirty="0" smtClean="0"/>
              <a:t> &amp; Braun, 2011,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err="1" smtClean="0"/>
              <a:t>MaxR</a:t>
            </a:r>
            <a:r>
              <a:rPr lang="en-US" dirty="0" smtClean="0"/>
              <a:t> estimation of tau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57400"/>
            <a:ext cx="4419600" cy="3721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5000" y="2743200"/>
            <a:ext cx="27432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Pastukhov</a:t>
            </a:r>
            <a:r>
              <a:rPr lang="en-US" dirty="0" smtClean="0"/>
              <a:t> 2011 </a:t>
            </a:r>
            <a:r>
              <a:rPr lang="en-US" dirty="0" smtClean="0"/>
              <a:t>BR</a:t>
            </a:r>
          </a:p>
          <a:p>
            <a:endParaRPr lang="en-US" dirty="0" smtClean="0"/>
          </a:p>
          <a:p>
            <a:r>
              <a:rPr lang="en-US" dirty="0" smtClean="0"/>
              <a:t>5/19 significant serial correlations</a:t>
            </a:r>
          </a:p>
          <a:p>
            <a:endParaRPr lang="en-US" dirty="0" smtClean="0"/>
          </a:p>
          <a:p>
            <a:r>
              <a:rPr lang="en-US" dirty="0" smtClean="0"/>
              <a:t>17/19 significant cumulative history correlations</a:t>
            </a:r>
          </a:p>
          <a:p>
            <a:endParaRPr lang="en-US" dirty="0"/>
          </a:p>
          <a:p>
            <a:r>
              <a:rPr lang="en-US" dirty="0" smtClean="0"/>
              <a:t>Tau ~ </a:t>
            </a:r>
            <a:r>
              <a:rPr lang="en-US" dirty="0" err="1" smtClean="0"/>
              <a:t>Tdom</a:t>
            </a:r>
            <a:r>
              <a:rPr lang="en-US" dirty="0" smtClean="0"/>
              <a:t>/2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9500" y="57531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Pastukhov</a:t>
            </a:r>
            <a:r>
              <a:rPr lang="en-US" dirty="0" smtClean="0"/>
              <a:t> &amp; Braun, 2011,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4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838200"/>
            <a:ext cx="6731000" cy="52959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70700" y="1905000"/>
            <a:ext cx="228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43/116 significant serial correlations</a:t>
            </a:r>
          </a:p>
          <a:p>
            <a:endParaRPr lang="en-US" dirty="0"/>
          </a:p>
          <a:p>
            <a:r>
              <a:rPr lang="en-US" dirty="0" smtClean="0"/>
              <a:t>58/116 significant cumulative history correlations, but some with very short tau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3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1700"/>
            <a:ext cx="6388100" cy="50546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3937000" y="1231900"/>
            <a:ext cx="0" cy="434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2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>
            <a:normAutofit/>
          </a:bodyPr>
          <a:lstStyle/>
          <a:p>
            <a:r>
              <a:rPr lang="en-US" dirty="0" smtClean="0"/>
              <a:t>We s</a:t>
            </a:r>
            <a:r>
              <a:rPr lang="en-US" dirty="0" smtClean="0"/>
              <a:t>pecify a family of distributions such that the </a:t>
            </a:r>
            <a:r>
              <a:rPr lang="en-US" dirty="0" smtClean="0"/>
              <a:t>mean varies with H(t)</a:t>
            </a:r>
            <a:endParaRPr lang="en-US" sz="2400" dirty="0"/>
          </a:p>
        </p:txBody>
      </p:sp>
      <p:pic>
        <p:nvPicPr>
          <p:cNvPr id="6" name="Picture 5" descr="z2-h2-timecourse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b="15238"/>
          <a:stretch/>
        </p:blipFill>
        <p:spPr>
          <a:xfrm>
            <a:off x="1582057" y="1854504"/>
            <a:ext cx="5904895" cy="107647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298709" y="2032304"/>
            <a:ext cx="0" cy="797983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298709" y="2529722"/>
            <a:ext cx="0" cy="300565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86952" y="2585962"/>
            <a:ext cx="13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H(t)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626100" y="2748342"/>
            <a:ext cx="0" cy="10160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940050" y="2849942"/>
            <a:ext cx="0" cy="1270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0" y="3187700"/>
            <a:ext cx="4140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9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>
            <a:normAutofit/>
          </a:bodyPr>
          <a:lstStyle/>
          <a:p>
            <a:r>
              <a:rPr lang="en-US" dirty="0" smtClean="0"/>
              <a:t>We s</a:t>
            </a:r>
            <a:r>
              <a:rPr lang="en-US" dirty="0" smtClean="0"/>
              <a:t>pecify a family of distributions such that the </a:t>
            </a:r>
            <a:r>
              <a:rPr lang="en-US" dirty="0" smtClean="0"/>
              <a:t>mean varies with H(t)</a:t>
            </a:r>
            <a:endParaRPr lang="en-US" sz="2400" dirty="0"/>
          </a:p>
        </p:txBody>
      </p:sp>
      <p:pic>
        <p:nvPicPr>
          <p:cNvPr id="6" name="Picture 5" descr="z2-h2-timecourse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b="15238"/>
          <a:stretch/>
        </p:blipFill>
        <p:spPr>
          <a:xfrm>
            <a:off x="1582057" y="1854504"/>
            <a:ext cx="5904895" cy="107647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298709" y="2032304"/>
            <a:ext cx="0" cy="797983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298709" y="2529722"/>
            <a:ext cx="0" cy="300565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86952" y="2585962"/>
            <a:ext cx="13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H(t)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7561" y="3810000"/>
            <a:ext cx="145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p(T|H(</a:t>
            </a:r>
            <a:r>
              <a:rPr lang="en-US" dirty="0" err="1" smtClean="0"/>
              <a:t>t</a:t>
            </a:r>
            <a:r>
              <a:rPr lang="en-US" baseline="-25000" dirty="0" err="1" smtClean="0"/>
              <a:t>j</a:t>
            </a:r>
            <a:r>
              <a:rPr lang="en-US" dirty="0" smtClean="0"/>
              <a:t>)) =</a:t>
            </a:r>
            <a:endParaRPr lang="en-US" dirty="0"/>
          </a:p>
        </p:txBody>
      </p:sp>
      <p:pic>
        <p:nvPicPr>
          <p:cNvPr id="26" name="Picture 25" descr="h0_pd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810000"/>
            <a:ext cx="2082800" cy="2489200"/>
          </a:xfrm>
          <a:prstGeom prst="rect">
            <a:avLst/>
          </a:prstGeom>
        </p:spPr>
      </p:pic>
      <p:pic>
        <p:nvPicPr>
          <p:cNvPr id="27" name="Picture 26" descr="h5_pdf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820067"/>
            <a:ext cx="2082800" cy="2489200"/>
          </a:xfrm>
          <a:prstGeom prst="rect">
            <a:avLst/>
          </a:prstGeom>
        </p:spPr>
      </p:pic>
      <p:pic>
        <p:nvPicPr>
          <p:cNvPr id="28" name="Picture 27" descr="h1_pdf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0" y="3810000"/>
            <a:ext cx="2082800" cy="24892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5626100" y="2748342"/>
            <a:ext cx="0" cy="10160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940050" y="2849942"/>
            <a:ext cx="0" cy="1270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81200" y="38481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(t</a:t>
            </a:r>
            <a:r>
              <a:rPr lang="en-US" baseline="-25000" dirty="0" smtClean="0"/>
              <a:t>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06900" y="38481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(t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77000" y="38481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(t</a:t>
            </a:r>
            <a:r>
              <a:rPr lang="en-US" baseline="-25000" dirty="0" smtClean="0"/>
              <a:t>3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1900" y="3340100"/>
            <a:ext cx="4140200" cy="4699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43200" y="2907268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422900" y="2862642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2899961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66329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Cumulative history model parameters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2057400"/>
            <a:ext cx="73152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err="1" smtClean="0"/>
              <a:t>τ</a:t>
            </a:r>
            <a:r>
              <a:rPr lang="en-US" dirty="0" smtClean="0"/>
              <a:t> </a:t>
            </a:r>
            <a:r>
              <a:rPr lang="en-US" dirty="0"/>
              <a:t>- time scale of the history </a:t>
            </a:r>
            <a:r>
              <a:rPr lang="en-US" dirty="0" smtClean="0"/>
              <a:t>function</a:t>
            </a:r>
            <a:endParaRPr lang="en-US" dirty="0" smtClean="0"/>
          </a:p>
          <a:p>
            <a:r>
              <a:rPr lang="en-US" dirty="0" smtClean="0"/>
              <a:t>k</a:t>
            </a:r>
            <a:r>
              <a:rPr lang="en-US" baseline="-25000" dirty="0" smtClean="0"/>
              <a:t>1</a:t>
            </a:r>
            <a:r>
              <a:rPr lang="en-US" dirty="0"/>
              <a:t>, k</a:t>
            </a:r>
            <a:r>
              <a:rPr lang="en-US" baseline="-25000" dirty="0"/>
              <a:t>2</a:t>
            </a:r>
            <a:r>
              <a:rPr lang="en-US" dirty="0"/>
              <a:t> – fixed shape parameter specifying gamma </a:t>
            </a:r>
            <a:r>
              <a:rPr lang="en-US" dirty="0" smtClean="0"/>
              <a:t>density</a:t>
            </a:r>
            <a:endParaRPr lang="en-US" dirty="0"/>
          </a:p>
          <a:p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, b</a:t>
            </a:r>
            <a:r>
              <a:rPr lang="en-US" baseline="-25000" dirty="0"/>
              <a:t>2</a:t>
            </a:r>
            <a:r>
              <a:rPr lang="en-US" dirty="0"/>
              <a:t> – log-mean at </a:t>
            </a:r>
            <a:r>
              <a:rPr lang="en-US" dirty="0" err="1"/>
              <a:t>H</a:t>
            </a:r>
            <a:r>
              <a:rPr lang="en-US" baseline="-25000" dirty="0" err="1"/>
              <a:t>x</a:t>
            </a:r>
            <a:r>
              <a:rPr lang="en-US" dirty="0"/>
              <a:t> = 0; </a:t>
            </a:r>
            <a:r>
              <a:rPr lang="en-US" dirty="0" smtClean="0"/>
              <a:t> “</a:t>
            </a:r>
            <a:r>
              <a:rPr lang="en-US" dirty="0"/>
              <a:t>intercept”</a:t>
            </a:r>
          </a:p>
          <a:p>
            <a:r>
              <a:rPr lang="en-US" dirty="0"/>
              <a:t>m</a:t>
            </a:r>
            <a:r>
              <a:rPr lang="en-US" baseline="-25000" dirty="0"/>
              <a:t>1</a:t>
            </a:r>
            <a:r>
              <a:rPr lang="en-US" dirty="0"/>
              <a:t>, m</a:t>
            </a:r>
            <a:r>
              <a:rPr lang="en-US" baseline="-25000" dirty="0"/>
              <a:t>2</a:t>
            </a:r>
            <a:r>
              <a:rPr lang="en-US" dirty="0"/>
              <a:t> – or alpha in </a:t>
            </a:r>
            <a:r>
              <a:rPr lang="en-US" dirty="0" err="1"/>
              <a:t>p&amp;B</a:t>
            </a:r>
            <a:r>
              <a:rPr lang="en-US" dirty="0"/>
              <a:t>. Sensitivity to history</a:t>
            </a:r>
            <a:r>
              <a:rPr lang="en-US" dirty="0" smtClean="0"/>
              <a:t>;  </a:t>
            </a:r>
            <a:r>
              <a:rPr lang="en-US" dirty="0"/>
              <a:t>“slope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71800" y="3657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05400" y="3657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Conditional Distribution</a:t>
            </a:r>
            <a:endParaRPr lang="en-US" dirty="0"/>
          </a:p>
        </p:txBody>
      </p:sp>
      <p:pic>
        <p:nvPicPr>
          <p:cNvPr id="8" name="Picture 7" descr="z-timecours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5" y="4648200"/>
            <a:ext cx="1715105" cy="360316"/>
          </a:xfrm>
          <a:prstGeom prst="rect">
            <a:avLst/>
          </a:prstGeom>
        </p:spPr>
      </p:pic>
      <p:pic>
        <p:nvPicPr>
          <p:cNvPr id="9" name="Picture 8" descr="z-timecours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620442"/>
            <a:ext cx="1715105" cy="360316"/>
          </a:xfrm>
          <a:prstGeom prst="rect">
            <a:avLst/>
          </a:prstGeom>
        </p:spPr>
      </p:pic>
      <p:pic>
        <p:nvPicPr>
          <p:cNvPr id="10" name="Picture 9" descr="z2-h2-timecourse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b="15238"/>
          <a:stretch/>
        </p:blipFill>
        <p:spPr>
          <a:xfrm>
            <a:off x="2598495" y="5257800"/>
            <a:ext cx="1671948" cy="3048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971800" y="5562600"/>
            <a:ext cx="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987221" y="5539014"/>
            <a:ext cx="0" cy="544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743779" y="5512707"/>
            <a:ext cx="0" cy="807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long_filt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" t="24166" b="20000"/>
          <a:stretch/>
        </p:blipFill>
        <p:spPr>
          <a:xfrm flipH="1">
            <a:off x="-990600" y="5235188"/>
            <a:ext cx="2524837" cy="3048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5" name="Straight Connector 24"/>
          <p:cNvCxnSpPr/>
          <p:nvPr/>
        </p:nvCxnSpPr>
        <p:spPr>
          <a:xfrm flipH="1">
            <a:off x="1160926" y="5285515"/>
            <a:ext cx="381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89526" y="5008516"/>
            <a:ext cx="14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/>
              <a:t>τ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657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30" name="Picture 29" descr="TvsH_theory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079420"/>
            <a:ext cx="2477589" cy="185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06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3" name="Picture 2" descr="TvsH_clou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533400"/>
            <a:ext cx="9144000" cy="59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98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Durations vary </a:t>
            </a:r>
            <a:r>
              <a:rPr lang="en-US" sz="3600" smtClean="0"/>
              <a:t>with history</a:t>
            </a:r>
            <a:endParaRPr lang="en-US" sz="3600" dirty="0"/>
          </a:p>
        </p:txBody>
      </p:sp>
      <p:pic>
        <p:nvPicPr>
          <p:cNvPr id="3" name="Picture 2" descr="TvsH_mleFI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38193"/>
            <a:ext cx="65532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34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Durations vary with history</a:t>
            </a:r>
            <a:endParaRPr lang="en-US" sz="3600" dirty="0"/>
          </a:p>
        </p:txBody>
      </p:sp>
      <p:pic>
        <p:nvPicPr>
          <p:cNvPr id="6" name="Picture 5" descr="Tby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66900"/>
            <a:ext cx="6553200" cy="491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62800" y="327660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 varies by a factor of 2.7 with recent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6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9285" y="457200"/>
            <a:ext cx="9632205" cy="7156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-12700"/>
            <a:ext cx="9143999" cy="1470025"/>
          </a:xfrm>
        </p:spPr>
        <p:txBody>
          <a:bodyPr/>
          <a:lstStyle/>
          <a:p>
            <a:r>
              <a:rPr lang="en-US" dirty="0" smtClean="0"/>
              <a:t>Buildup as a</a:t>
            </a:r>
            <a:r>
              <a:rPr lang="en-US" dirty="0" smtClean="0"/>
              <a:t>lternating renewal process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87500" y="209550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grouped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7500" y="3852188"/>
            <a:ext cx="143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split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7300" y="4768850"/>
            <a:ext cx="1536699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ARP prediction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19220" y="4557811"/>
            <a:ext cx="1524779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trial average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39000" y="4511060"/>
            <a:ext cx="133350" cy="5790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V="1">
            <a:off x="7239000" y="4609434"/>
            <a:ext cx="419100" cy="4571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 flipV="1">
            <a:off x="7239000" y="4996784"/>
            <a:ext cx="419100" cy="4571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194550" y="4511060"/>
            <a:ext cx="1847850" cy="6451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649034" y="3473417"/>
            <a:ext cx="222506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p(2 streams)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32345" y="2680983"/>
            <a:ext cx="91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/>
                <a:cs typeface="Arial"/>
              </a:rPr>
              <a:t>MLE fit</a:t>
            </a:r>
            <a:endParaRPr lang="en-US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 flipV="1">
            <a:off x="3019136" y="2631287"/>
            <a:ext cx="787977" cy="39956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24" y="2680983"/>
            <a:ext cx="635000" cy="444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44" y="4374484"/>
            <a:ext cx="635000" cy="4699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 flipV="1">
            <a:off x="3019136" y="4311279"/>
            <a:ext cx="787977" cy="39956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301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err="1" smtClean="0"/>
              <a:t>MaxR</a:t>
            </a:r>
            <a:r>
              <a:rPr lang="en-US" dirty="0" smtClean="0"/>
              <a:t> revisited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001651" y="1272099"/>
            <a:ext cx="33066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Sometimes we get a local max…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128" y="1757593"/>
            <a:ext cx="3096430" cy="2436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407" y="4453296"/>
            <a:ext cx="3043274" cy="2404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743046"/>
            <a:ext cx="3209455" cy="24511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651" y="4326080"/>
            <a:ext cx="3255804" cy="25554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09363"/>
            <a:ext cx="2831126" cy="21765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654" y="33210"/>
            <a:ext cx="2286000" cy="1768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952508"/>
            <a:ext cx="3286941" cy="2514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26786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**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79880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*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95800" y="29834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*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0" y="5791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*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2000" y="609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*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292177"/>
            <a:ext cx="3287280" cy="261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58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err="1" smtClean="0"/>
              <a:t>MaxR</a:t>
            </a:r>
            <a:r>
              <a:rPr lang="en-US" dirty="0" smtClean="0"/>
              <a:t> revisited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828800"/>
            <a:ext cx="3211286" cy="24612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38" y="4275037"/>
            <a:ext cx="3220947" cy="2449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942" y="4268451"/>
            <a:ext cx="3324392" cy="2578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11686" y="5257800"/>
            <a:ext cx="128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orderline?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681" y="0"/>
            <a:ext cx="2710325" cy="20864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572" y="4268451"/>
            <a:ext cx="3319353" cy="2551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813832"/>
            <a:ext cx="3200400" cy="2454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5190" y="1813833"/>
            <a:ext cx="3212144" cy="24546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31681" y="4572000"/>
            <a:ext cx="40251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*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3177" y="3352800"/>
            <a:ext cx="40251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*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6792" y="1182469"/>
            <a:ext cx="372461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Sometimes significant </a:t>
            </a:r>
            <a:r>
              <a:rPr lang="en-US" dirty="0" err="1" smtClean="0"/>
              <a:t>corr’s</a:t>
            </a:r>
            <a:r>
              <a:rPr lang="en-US" dirty="0" smtClean="0"/>
              <a:t> aren’t bounded by tau, weird discontinuities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99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Normalized equidominant?</a:t>
            </a:r>
            <a:endParaRPr lang="en-US" dirty="0"/>
          </a:p>
        </p:txBody>
      </p:sp>
      <p:pic>
        <p:nvPicPr>
          <p:cNvPr id="16" name="Picture 15" descr="normalized_equidom_rVsTau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70025"/>
            <a:ext cx="8382000" cy="497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11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685800"/>
            <a:ext cx="70104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/>
              <a:t>Statistical model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H(t;</a:t>
            </a:r>
            <a:r>
              <a:rPr lang="el-GR" sz="2800" dirty="0"/>
              <a:t> τ</a:t>
            </a:r>
            <a:r>
              <a:rPr lang="en-US" sz="2800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 Duration drawn from one of a family of distributions for which mean is a function of 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Use MLE to find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Neuronal simulations </a:t>
            </a:r>
          </a:p>
        </p:txBody>
      </p:sp>
    </p:spTree>
    <p:extLst>
      <p:ext uri="{BB962C8B-B14F-4D97-AF65-F5344CB8AC3E}">
        <p14:creationId xmlns:p14="http://schemas.microsoft.com/office/powerpoint/2010/main" val="687348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Buildup to stream segregation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5" y="2037488"/>
            <a:ext cx="9144000" cy="46408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7200" y="6063200"/>
            <a:ext cx="21717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Micheyl</a:t>
            </a:r>
            <a:r>
              <a:rPr lang="en-US" sz="1400" dirty="0" smtClean="0"/>
              <a:t> et. al. (2005)</a:t>
            </a:r>
          </a:p>
          <a:p>
            <a:r>
              <a:rPr lang="en-US" sz="1400" dirty="0" smtClean="0"/>
              <a:t>human + monkey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159" y="2151788"/>
            <a:ext cx="5230585" cy="392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84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Alternating renewal </a:t>
            </a:r>
            <a:r>
              <a:rPr lang="en-US" dirty="0"/>
              <a:t>p</a:t>
            </a:r>
            <a:r>
              <a:rPr lang="en-US" dirty="0" smtClean="0"/>
              <a:t>rocess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5" name="Picture 4" descr="percepts&amp;distributions&amp;BU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07" y="1706439"/>
            <a:ext cx="8053547" cy="487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61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Alternative hypothesis: deviations observed with increasing adaptation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4" name="Picture 3" descr="fig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6" y="1673751"/>
            <a:ext cx="8312728" cy="41958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8350" y="6089134"/>
            <a:ext cx="8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 = .25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94950" y="6056868"/>
            <a:ext cx="70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 = .3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76324" y="3276600"/>
            <a:ext cx="96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N&gt;1000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41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470025"/>
            <a:ext cx="70231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700"/>
            <a:ext cx="9144000" cy="541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56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ARP provides good fit to psychophysical buildup functions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1463160"/>
            <a:ext cx="8724900" cy="56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21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Features of buildup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4915" y="1964389"/>
            <a:ext cx="78589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latin typeface="Gill Sans"/>
                <a:cs typeface="Gill Sans"/>
              </a:rPr>
              <a:t>For long presentations, stimulus elicits perceptual </a:t>
            </a:r>
            <a:r>
              <a:rPr lang="en-US" sz="3200" dirty="0" smtClean="0">
                <a:latin typeface="Gill Sans"/>
                <a:cs typeface="Gill Sans"/>
              </a:rPr>
              <a:t>alternations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Gill Sans"/>
                <a:cs typeface="Gill Sans"/>
              </a:rPr>
              <a:t>First percept is </a:t>
            </a:r>
            <a:r>
              <a:rPr lang="en-US" sz="3200" dirty="0" smtClean="0">
                <a:latin typeface="Gill Sans"/>
                <a:cs typeface="Gill Sans"/>
              </a:rPr>
              <a:t>(usually) </a:t>
            </a:r>
            <a:r>
              <a:rPr lang="en-US" sz="3200" dirty="0">
                <a:solidFill>
                  <a:schemeClr val="accent6"/>
                </a:solidFill>
                <a:latin typeface="Gill Sans"/>
                <a:cs typeface="Gill Sans"/>
              </a:rPr>
              <a:t>always</a:t>
            </a:r>
            <a:r>
              <a:rPr lang="en-US" sz="3200" dirty="0" smtClean="0">
                <a:latin typeface="Gill Sans"/>
                <a:cs typeface="Gill Sans"/>
              </a:rPr>
              <a:t> integration</a:t>
            </a:r>
            <a:endParaRPr lang="en-US" sz="3200" dirty="0">
              <a:latin typeface="Gill Sans"/>
              <a:cs typeface="Gill Sans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ill Sans"/>
                <a:cs typeface="Gill Sans"/>
              </a:rPr>
              <a:t>(Weak</a:t>
            </a:r>
            <a:r>
              <a:rPr lang="en-US" sz="3200" dirty="0">
                <a:latin typeface="Gill Sans"/>
                <a:cs typeface="Gill Sans"/>
              </a:rPr>
              <a:t>) </a:t>
            </a:r>
            <a:r>
              <a:rPr lang="en-US" sz="3200" dirty="0">
                <a:solidFill>
                  <a:schemeClr val="accent6"/>
                </a:solidFill>
                <a:latin typeface="Gill Sans"/>
                <a:cs typeface="Gill Sans"/>
              </a:rPr>
              <a:t>No</a:t>
            </a:r>
            <a:r>
              <a:rPr lang="en-US" sz="3200" dirty="0">
                <a:latin typeface="Gill Sans"/>
                <a:cs typeface="Gill Sans"/>
              </a:rPr>
              <a:t> first </a:t>
            </a:r>
            <a:r>
              <a:rPr lang="en-US" sz="3200" dirty="0" smtClean="0">
                <a:latin typeface="Gill Sans"/>
                <a:cs typeface="Gill Sans"/>
              </a:rPr>
              <a:t>order </a:t>
            </a:r>
            <a:r>
              <a:rPr lang="en-US" sz="3200" dirty="0">
                <a:latin typeface="Gill Sans"/>
                <a:cs typeface="Gill Sans"/>
              </a:rPr>
              <a:t>correlations between subsequent percept </a:t>
            </a:r>
            <a:r>
              <a:rPr lang="en-US" sz="3200" dirty="0" smtClean="0">
                <a:latin typeface="Gill Sans"/>
                <a:cs typeface="Gill Sans"/>
              </a:rPr>
              <a:t>durations</a:t>
            </a:r>
          </a:p>
          <a:p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0" y="5011377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Steele, </a:t>
            </a:r>
            <a:r>
              <a:rPr lang="en-US" dirty="0" err="1" smtClean="0"/>
              <a:t>Tranchina</a:t>
            </a:r>
            <a:r>
              <a:rPr lang="en-US" dirty="0" smtClean="0"/>
              <a:t>, </a:t>
            </a:r>
            <a:r>
              <a:rPr lang="en-US" dirty="0" err="1" smtClean="0"/>
              <a:t>Rinzel</a:t>
            </a:r>
            <a:r>
              <a:rPr lang="en-US" dirty="0" smtClean="0"/>
              <a:t> (2015)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05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470025"/>
            <a:ext cx="70231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39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00"/>
            <a:ext cx="9144000" cy="54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5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1" y="1461394"/>
            <a:ext cx="7747000" cy="504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21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Further analysis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9648" y="1689389"/>
            <a:ext cx="76384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Use Monte Carlo simulations to generate data with significant history dependence and characterize deviations between BUF and ARP – how much data do we need?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Compute cumulative history measure in the data; novel application for ABA_ data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Combine data across subjects to get statistical power</a:t>
            </a:r>
          </a:p>
        </p:txBody>
      </p:sp>
    </p:spTree>
    <p:extLst>
      <p:ext uri="{BB962C8B-B14F-4D97-AF65-F5344CB8AC3E}">
        <p14:creationId xmlns:p14="http://schemas.microsoft.com/office/powerpoint/2010/main" val="434911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Autoregressive generator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9648" y="1689389"/>
            <a:ext cx="763844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Ln(T) = a1 H1 + B + noise</a:t>
            </a:r>
          </a:p>
        </p:txBody>
      </p:sp>
    </p:spTree>
    <p:extLst>
      <p:ext uri="{BB962C8B-B14F-4D97-AF65-F5344CB8AC3E}">
        <p14:creationId xmlns:p14="http://schemas.microsoft.com/office/powerpoint/2010/main" val="27353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685800"/>
            <a:ext cx="70104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rgbClr val="A6A6A6"/>
                </a:solidFill>
              </a:rPr>
              <a:t>Statistical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/>
              <a:t>Neuronal simulations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How do neuronal parameters affect cumulative history?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What can cumulative history tell us about physiological processes</a:t>
            </a:r>
            <a:r>
              <a:rPr lang="en-US" sz="2800" dirty="0" smtClean="0"/>
              <a:t>?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335174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Competition model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51" y="2795538"/>
            <a:ext cx="9144000" cy="4917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451" y="5261788"/>
            <a:ext cx="3530600" cy="1117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/>
          <p:cNvSpPr/>
          <p:nvPr/>
        </p:nvSpPr>
        <p:spPr>
          <a:xfrm>
            <a:off x="265545" y="5118100"/>
            <a:ext cx="5039905" cy="1739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7364" y="3163453"/>
            <a:ext cx="1939636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Noisy input,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083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Competition models generate trial time courses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4" name="Picture 3" descr="BUFs_hists_lowadap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35"/>
          <a:stretch/>
        </p:blipFill>
        <p:spPr>
          <a:xfrm>
            <a:off x="2145454" y="1549885"/>
            <a:ext cx="4832574" cy="15743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0751" y="5115279"/>
            <a:ext cx="12594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1299 samples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7" name="Picture 6" descr="BUFs_hists_lowadap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5" r="49674"/>
          <a:stretch/>
        </p:blipFill>
        <p:spPr>
          <a:xfrm>
            <a:off x="3460751" y="3124201"/>
            <a:ext cx="2432049" cy="32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47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Distribution means vary with H according to </a:t>
            </a:r>
            <a:r>
              <a:rPr lang="en-US" dirty="0" err="1" smtClean="0"/>
              <a:t>exp</a:t>
            </a:r>
            <a:r>
              <a:rPr lang="en-US" dirty="0" smtClean="0"/>
              <a:t>(mx </a:t>
            </a:r>
            <a:r>
              <a:rPr lang="en-US" dirty="0" smtClean="0"/>
              <a:t>+ </a:t>
            </a:r>
            <a:r>
              <a:rPr lang="en-US" dirty="0" smtClean="0"/>
              <a:t>B)</a:t>
            </a:r>
            <a:endParaRPr lang="en-US" sz="2400" dirty="0"/>
          </a:p>
        </p:txBody>
      </p:sp>
      <p:pic>
        <p:nvPicPr>
          <p:cNvPr id="4" name="Picture 3" descr="mc_data_lnTvsH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9"/>
          <a:stretch/>
        </p:blipFill>
        <p:spPr>
          <a:xfrm>
            <a:off x="1143000" y="1981200"/>
            <a:ext cx="6172200" cy="40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6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Distribution means vary with H according to mx + B</a:t>
            </a:r>
            <a:endParaRPr lang="en-US" sz="2400" dirty="0"/>
          </a:p>
        </p:txBody>
      </p:sp>
      <p:pic>
        <p:nvPicPr>
          <p:cNvPr id="4" name="Picture 3" descr="mc_data_lnTvsH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9"/>
          <a:stretch/>
        </p:blipFill>
        <p:spPr>
          <a:xfrm>
            <a:off x="1066800" y="1981200"/>
            <a:ext cx="6172200" cy="40957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0" y="2075543"/>
            <a:ext cx="762000" cy="35814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86000" y="2075543"/>
            <a:ext cx="858762" cy="35814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144762" y="2075543"/>
            <a:ext cx="762000" cy="35814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906762" y="2075543"/>
            <a:ext cx="762000" cy="35814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68762" y="2075543"/>
            <a:ext cx="762000" cy="35814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18062" y="2075543"/>
            <a:ext cx="830338" cy="35814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48400" y="2075543"/>
            <a:ext cx="838200" cy="35814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62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 to percept correlations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676400"/>
            <a:ext cx="7851310" cy="3378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22400" y="5054600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Percept duration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35650" y="502233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Percept N duration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8700" y="6073050"/>
            <a:ext cx="317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Pressnitzer</a:t>
            </a:r>
            <a:r>
              <a:rPr lang="en-US" dirty="0" smtClean="0"/>
              <a:t> &amp; </a:t>
            </a:r>
            <a:r>
              <a:rPr lang="en-US" dirty="0" err="1" smtClean="0"/>
              <a:t>Hupe</a:t>
            </a:r>
            <a:r>
              <a:rPr lang="en-US" dirty="0" smtClean="0"/>
              <a:t>, 2006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930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Distribution means vary with H according to </a:t>
            </a:r>
            <a:r>
              <a:rPr lang="en-US" dirty="0" err="1" smtClean="0"/>
              <a:t>exp</a:t>
            </a:r>
            <a:r>
              <a:rPr lang="en-US" dirty="0" smtClean="0"/>
              <a:t>(mx </a:t>
            </a:r>
            <a:r>
              <a:rPr lang="en-US" dirty="0" smtClean="0"/>
              <a:t>+ </a:t>
            </a:r>
            <a:r>
              <a:rPr lang="en-US" dirty="0" smtClean="0"/>
              <a:t>B)</a:t>
            </a:r>
            <a:endParaRPr lang="en-US" sz="2400" dirty="0"/>
          </a:p>
        </p:txBody>
      </p:sp>
      <p:pic>
        <p:nvPicPr>
          <p:cNvPr id="3" name="Picture 2" descr="distributions by 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1981200"/>
            <a:ext cx="9144000" cy="329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9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Distributions vary with H according to </a:t>
            </a:r>
            <a:r>
              <a:rPr lang="en-US" dirty="0" err="1" smtClean="0"/>
              <a:t>LnT</a:t>
            </a:r>
            <a:r>
              <a:rPr lang="en-US" dirty="0" smtClean="0"/>
              <a:t> = </a:t>
            </a:r>
            <a:r>
              <a:rPr lang="en-US" dirty="0" err="1" smtClean="0"/>
              <a:t>mH</a:t>
            </a:r>
            <a:r>
              <a:rPr lang="en-US" dirty="0" smtClean="0"/>
              <a:t> + B</a:t>
            </a:r>
            <a:endParaRPr lang="en-US" sz="2400" dirty="0"/>
          </a:p>
        </p:txBody>
      </p:sp>
      <p:pic>
        <p:nvPicPr>
          <p:cNvPr id="3" name="Picture 2" descr="distributions by 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1981200"/>
            <a:ext cx="9144000" cy="32971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4864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 = 2.6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67600" y="54864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 = 0.9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12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Can cumulative history tell us about neuronal mechanism?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514600"/>
            <a:ext cx="6858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Mechanism of alternation?</a:t>
            </a:r>
          </a:p>
          <a:p>
            <a:endParaRPr lang="en-US" sz="2400" dirty="0"/>
          </a:p>
          <a:p>
            <a:r>
              <a:rPr lang="en-US" sz="2400" dirty="0" smtClean="0"/>
              <a:t>Time scale of adaptation?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1773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Oscillator: Ln(T) </a:t>
            </a:r>
            <a:r>
              <a:rPr lang="en-US" dirty="0" err="1" smtClean="0"/>
              <a:t>vs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 descr="oscillator_lnT_by_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526250"/>
            <a:ext cx="7137400" cy="476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47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Oscillator: Ln(T) </a:t>
            </a:r>
            <a:r>
              <a:rPr lang="en-US" dirty="0" err="1" smtClean="0"/>
              <a:t>vs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 descr="oscillator_lnT_by_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526250"/>
            <a:ext cx="7137400" cy="4763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18300" y="1819276"/>
            <a:ext cx="1968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Parmhat</a:t>
            </a:r>
            <a:r>
              <a:rPr lang="en-US" dirty="0" smtClean="0"/>
              <a:t>:</a:t>
            </a:r>
          </a:p>
          <a:p>
            <a:r>
              <a:rPr lang="en-US" dirty="0" smtClean="0"/>
              <a:t>k1 = 25.23</a:t>
            </a:r>
          </a:p>
          <a:p>
            <a:r>
              <a:rPr lang="en-US" dirty="0" smtClean="0"/>
              <a:t>k2 = 31.57</a:t>
            </a:r>
          </a:p>
          <a:p>
            <a:r>
              <a:rPr lang="en-US" dirty="0" smtClean="0"/>
              <a:t>b1 = .94</a:t>
            </a:r>
          </a:p>
          <a:p>
            <a:r>
              <a:rPr lang="en-US" dirty="0" smtClean="0"/>
              <a:t>b2 = .95</a:t>
            </a:r>
          </a:p>
          <a:p>
            <a:r>
              <a:rPr lang="en-US" dirty="0" smtClean="0"/>
              <a:t>m1 = -1.28</a:t>
            </a:r>
          </a:p>
          <a:p>
            <a:r>
              <a:rPr lang="en-US" dirty="0" smtClean="0"/>
              <a:t>m2 = -1.27</a:t>
            </a:r>
            <a:endParaRPr lang="en-US" dirty="0"/>
          </a:p>
          <a:p>
            <a:r>
              <a:rPr lang="en-US" dirty="0" smtClean="0"/>
              <a:t>Tau = 2.71</a:t>
            </a:r>
          </a:p>
          <a:p>
            <a:endParaRPr lang="en-US" dirty="0" smtClean="0"/>
          </a:p>
          <a:p>
            <a:r>
              <a:rPr lang="en-US" dirty="0" smtClean="0"/>
              <a:t>r = 0.35</a:t>
            </a:r>
            <a:endParaRPr lang="en-US" dirty="0"/>
          </a:p>
          <a:p>
            <a:r>
              <a:rPr lang="en-US" dirty="0" err="1" smtClean="0"/>
              <a:t>fval</a:t>
            </a:r>
            <a:r>
              <a:rPr lang="en-US" dirty="0" smtClean="0"/>
              <a:t> (-LL) = 819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031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 Model- oscillator</a:t>
            </a:r>
            <a:endParaRPr lang="en-US" dirty="0"/>
          </a:p>
        </p:txBody>
      </p:sp>
      <p:pic>
        <p:nvPicPr>
          <p:cNvPr id="10" name="Picture 9" descr="oscillator_hists_by_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7325761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6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Attractor (G=.3): </a:t>
            </a:r>
            <a:r>
              <a:rPr lang="en-US" dirty="0" err="1" smtClean="0"/>
              <a:t>ln</a:t>
            </a:r>
            <a:r>
              <a:rPr lang="en-US" dirty="0" smtClean="0"/>
              <a:t>(T) by H</a:t>
            </a:r>
            <a:endParaRPr lang="en-US" dirty="0"/>
          </a:p>
        </p:txBody>
      </p:sp>
      <p:pic>
        <p:nvPicPr>
          <p:cNvPr id="5" name="Picture 4" descr="attractor_lnT_by_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3638"/>
            <a:ext cx="7010400" cy="467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01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Attractor (G=.3): </a:t>
            </a:r>
            <a:r>
              <a:rPr lang="en-US" dirty="0" err="1" smtClean="0"/>
              <a:t>ln</a:t>
            </a:r>
            <a:r>
              <a:rPr lang="en-US" dirty="0" smtClean="0"/>
              <a:t>(T) by H</a:t>
            </a:r>
            <a:endParaRPr lang="en-US" dirty="0"/>
          </a:p>
        </p:txBody>
      </p:sp>
      <p:pic>
        <p:nvPicPr>
          <p:cNvPr id="5" name="Picture 4" descr="attractor_lnT_by_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3638"/>
            <a:ext cx="7010400" cy="46790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53200" y="1412876"/>
            <a:ext cx="1549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Parmhat</a:t>
            </a:r>
            <a:r>
              <a:rPr lang="en-US" dirty="0" smtClean="0"/>
              <a:t>:</a:t>
            </a:r>
          </a:p>
          <a:p>
            <a:r>
              <a:rPr lang="en-US" dirty="0" smtClean="0"/>
              <a:t>k1 = 5.64</a:t>
            </a:r>
          </a:p>
          <a:p>
            <a:r>
              <a:rPr lang="en-US" dirty="0" smtClean="0"/>
              <a:t>k2 = 5.25</a:t>
            </a:r>
          </a:p>
          <a:p>
            <a:r>
              <a:rPr lang="en-US" dirty="0" smtClean="0"/>
              <a:t>b1 = 1.06</a:t>
            </a:r>
          </a:p>
          <a:p>
            <a:r>
              <a:rPr lang="en-US" dirty="0" smtClean="0"/>
              <a:t>b2 = 1.16</a:t>
            </a:r>
          </a:p>
          <a:p>
            <a:r>
              <a:rPr lang="en-US" dirty="0" smtClean="0"/>
              <a:t>m1 = -.98</a:t>
            </a:r>
          </a:p>
          <a:p>
            <a:r>
              <a:rPr lang="en-US" dirty="0" smtClean="0"/>
              <a:t>m2 = - 1.29</a:t>
            </a:r>
            <a:endParaRPr lang="en-US" dirty="0"/>
          </a:p>
          <a:p>
            <a:r>
              <a:rPr lang="en-US" dirty="0" smtClean="0"/>
              <a:t>Tau = 2.24</a:t>
            </a:r>
          </a:p>
          <a:p>
            <a:endParaRPr lang="en-US" dirty="0"/>
          </a:p>
          <a:p>
            <a:r>
              <a:rPr lang="en-US" dirty="0" err="1" smtClean="0"/>
              <a:t>fval</a:t>
            </a:r>
            <a:r>
              <a:rPr lang="en-US" dirty="0" smtClean="0"/>
              <a:t> (-LL) = 1169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23200" y="1417638"/>
            <a:ext cx="1549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Null:</a:t>
            </a:r>
          </a:p>
          <a:p>
            <a:r>
              <a:rPr lang="en-US" dirty="0" smtClean="0"/>
              <a:t>k1 = 5.34</a:t>
            </a:r>
          </a:p>
          <a:p>
            <a:r>
              <a:rPr lang="en-US" dirty="0" smtClean="0"/>
              <a:t>k2 = 4.83</a:t>
            </a:r>
          </a:p>
          <a:p>
            <a:r>
              <a:rPr lang="en-US" dirty="0" smtClean="0"/>
              <a:t>b1 = .79</a:t>
            </a:r>
          </a:p>
          <a:p>
            <a:r>
              <a:rPr lang="en-US" dirty="0" smtClean="0"/>
              <a:t>b2 = .80</a:t>
            </a:r>
          </a:p>
          <a:p>
            <a:r>
              <a:rPr lang="en-US" dirty="0" smtClean="0"/>
              <a:t>m1 = 0</a:t>
            </a:r>
          </a:p>
          <a:p>
            <a:r>
              <a:rPr lang="en-US" dirty="0" smtClean="0"/>
              <a:t>m2 = 0</a:t>
            </a:r>
            <a:endParaRPr lang="en-US" dirty="0"/>
          </a:p>
          <a:p>
            <a:r>
              <a:rPr lang="en-US" dirty="0" smtClean="0"/>
              <a:t>Tau = “1”</a:t>
            </a:r>
          </a:p>
          <a:p>
            <a:endParaRPr lang="en-US" dirty="0"/>
          </a:p>
          <a:p>
            <a:r>
              <a:rPr lang="en-US" dirty="0" err="1" smtClean="0"/>
              <a:t>fval</a:t>
            </a:r>
            <a:r>
              <a:rPr lang="en-US" dirty="0" smtClean="0"/>
              <a:t> (-LL) = 1202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31000" y="4864100"/>
            <a:ext cx="201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2*(-1169-(-1202)) = 66 p~e-14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48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Attractor: histograms by H</a:t>
            </a:r>
            <a:endParaRPr lang="en-US" dirty="0"/>
          </a:p>
        </p:txBody>
      </p:sp>
      <p:pic>
        <p:nvPicPr>
          <p:cNvPr id="4" name="Picture 3" descr="attractor_hists_by_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7638"/>
            <a:ext cx="7315200" cy="48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1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Attractor (G=.1): </a:t>
            </a:r>
            <a:r>
              <a:rPr lang="en-US" dirty="0" err="1" smtClean="0"/>
              <a:t>ln</a:t>
            </a:r>
            <a:r>
              <a:rPr lang="en-US" dirty="0" smtClean="0"/>
              <a:t>(T) by 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53200" y="1412876"/>
            <a:ext cx="1549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Parmhat</a:t>
            </a:r>
            <a:r>
              <a:rPr lang="en-US" dirty="0" smtClean="0"/>
              <a:t>:</a:t>
            </a:r>
          </a:p>
          <a:p>
            <a:r>
              <a:rPr lang="en-US" dirty="0" smtClean="0"/>
              <a:t>k1 = 2.21</a:t>
            </a:r>
          </a:p>
          <a:p>
            <a:r>
              <a:rPr lang="en-US" dirty="0" smtClean="0"/>
              <a:t>k2 = 2.49</a:t>
            </a:r>
          </a:p>
          <a:p>
            <a:r>
              <a:rPr lang="en-US" dirty="0" smtClean="0"/>
              <a:t>b1 = 1.34</a:t>
            </a:r>
          </a:p>
          <a:p>
            <a:r>
              <a:rPr lang="en-US" dirty="0" smtClean="0"/>
              <a:t>b2 = 1.34</a:t>
            </a:r>
          </a:p>
          <a:p>
            <a:r>
              <a:rPr lang="en-US" dirty="0" smtClean="0"/>
              <a:t>m1 = -.81</a:t>
            </a:r>
          </a:p>
          <a:p>
            <a:r>
              <a:rPr lang="en-US" dirty="0" smtClean="0"/>
              <a:t>m2 = - .45</a:t>
            </a:r>
            <a:endParaRPr lang="en-US" dirty="0"/>
          </a:p>
          <a:p>
            <a:r>
              <a:rPr lang="en-US" dirty="0" smtClean="0"/>
              <a:t>Tau = 1.26</a:t>
            </a:r>
          </a:p>
          <a:p>
            <a:endParaRPr lang="en-US" dirty="0"/>
          </a:p>
          <a:p>
            <a:r>
              <a:rPr lang="en-US" dirty="0" err="1" smtClean="0"/>
              <a:t>fval</a:t>
            </a:r>
            <a:r>
              <a:rPr lang="en-US" dirty="0" smtClean="0"/>
              <a:t> (-LL) = </a:t>
            </a:r>
            <a:endParaRPr lang="en-US" dirty="0"/>
          </a:p>
          <a:p>
            <a:r>
              <a:rPr lang="en-US" dirty="0" smtClean="0"/>
              <a:t>2948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23200" y="1417638"/>
            <a:ext cx="1549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Null:</a:t>
            </a:r>
          </a:p>
          <a:p>
            <a:r>
              <a:rPr lang="en-US" dirty="0" smtClean="0"/>
              <a:t>k1 = 2.24</a:t>
            </a:r>
          </a:p>
          <a:p>
            <a:r>
              <a:rPr lang="en-US" dirty="0" smtClean="0"/>
              <a:t>k2 = 2.41</a:t>
            </a:r>
          </a:p>
          <a:p>
            <a:r>
              <a:rPr lang="en-US" dirty="0" smtClean="0"/>
              <a:t>b1 = 1.27</a:t>
            </a:r>
          </a:p>
          <a:p>
            <a:r>
              <a:rPr lang="en-US" dirty="0" smtClean="0"/>
              <a:t>b2 = 1.27</a:t>
            </a:r>
          </a:p>
          <a:p>
            <a:r>
              <a:rPr lang="en-US" dirty="0" smtClean="0"/>
              <a:t>m1 = 0</a:t>
            </a:r>
          </a:p>
          <a:p>
            <a:r>
              <a:rPr lang="en-US" dirty="0" smtClean="0"/>
              <a:t>m2 = 0</a:t>
            </a:r>
            <a:endParaRPr lang="en-US" dirty="0"/>
          </a:p>
          <a:p>
            <a:r>
              <a:rPr lang="en-US" dirty="0" smtClean="0"/>
              <a:t>Tau = “1”</a:t>
            </a:r>
          </a:p>
          <a:p>
            <a:endParaRPr lang="en-US" dirty="0"/>
          </a:p>
          <a:p>
            <a:r>
              <a:rPr lang="en-US" dirty="0" err="1" smtClean="0"/>
              <a:t>fval</a:t>
            </a:r>
            <a:r>
              <a:rPr lang="en-US" dirty="0" smtClean="0"/>
              <a:t> (-LL) = 2961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31000" y="4864100"/>
            <a:ext cx="201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2*(-2961.4-(-2947.5)) = 66 p~1.9 e-6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" y="1295400"/>
            <a:ext cx="6538119" cy="468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57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 to percept correlations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410"/>
            <a:ext cx="8140700" cy="3797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21000" y="5791200"/>
            <a:ext cx="453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Barniv</a:t>
            </a:r>
            <a:r>
              <a:rPr lang="en-US" dirty="0" smtClean="0"/>
              <a:t> &amp; </a:t>
            </a:r>
            <a:r>
              <a:rPr lang="en-US" dirty="0" err="1" smtClean="0"/>
              <a:t>Nelken</a:t>
            </a:r>
            <a:r>
              <a:rPr lang="en-US" dirty="0" smtClean="0"/>
              <a:t>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80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Attractor (G=.1): </a:t>
            </a:r>
            <a:r>
              <a:rPr lang="en-US" dirty="0" err="1" smtClean="0"/>
              <a:t>ln</a:t>
            </a:r>
            <a:r>
              <a:rPr lang="en-US" dirty="0" smtClean="0"/>
              <a:t>(T) by 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95400"/>
            <a:ext cx="6538119" cy="468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79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Attractor (G=.1): </a:t>
            </a:r>
            <a:r>
              <a:rPr lang="en-US" dirty="0" err="1" smtClean="0"/>
              <a:t>hists</a:t>
            </a:r>
            <a:r>
              <a:rPr lang="en-US" dirty="0" smtClean="0"/>
              <a:t> by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13044"/>
            <a:ext cx="6997700" cy="534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65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scillator_tau_corr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82600"/>
            <a:ext cx="7112000" cy="533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8600" y="54864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Oscillator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80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isyOsc_tauCorr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09600"/>
            <a:ext cx="711200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54864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Noisy Oscillator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97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ttractor_tau_corr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62000"/>
            <a:ext cx="711200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5772666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Attractor near oscillator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67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ttractor_tauCorrs10se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7112000" cy="533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54864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Attractor near oscillator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711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00100"/>
            <a:ext cx="6807200" cy="529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62484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Attractor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4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334000"/>
            <a:ext cx="1473200" cy="1165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74700"/>
            <a:ext cx="68580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0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Fit model to simulated data with zero history dependence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3" name="Picture 2" descr="comp_model_G0_lnTvs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5632068" cy="40326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0268" y="2133600"/>
            <a:ext cx="160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K1	: 1.39 </a:t>
            </a:r>
          </a:p>
          <a:p>
            <a:r>
              <a:rPr lang="en-US" dirty="0" smtClean="0"/>
              <a:t>K2	: 1.34</a:t>
            </a:r>
          </a:p>
          <a:p>
            <a:r>
              <a:rPr lang="en-US" dirty="0" smtClean="0"/>
              <a:t>B1	: 0.42</a:t>
            </a:r>
          </a:p>
          <a:p>
            <a:r>
              <a:rPr lang="en-US" dirty="0" smtClean="0"/>
              <a:t>B2	: 0.60</a:t>
            </a:r>
          </a:p>
          <a:p>
            <a:r>
              <a:rPr lang="en-US" dirty="0" smtClean="0"/>
              <a:t>M1	: 0.60</a:t>
            </a:r>
          </a:p>
          <a:p>
            <a:r>
              <a:rPr lang="en-US" dirty="0" smtClean="0"/>
              <a:t>M2	: 0.05</a:t>
            </a:r>
          </a:p>
          <a:p>
            <a:r>
              <a:rPr lang="en-US" dirty="0" smtClean="0"/>
              <a:t>Tau	: 11.19</a:t>
            </a:r>
          </a:p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924800" y="2125133"/>
            <a:ext cx="160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K1	: 1.38</a:t>
            </a:r>
          </a:p>
          <a:p>
            <a:r>
              <a:rPr lang="en-US" dirty="0" smtClean="0"/>
              <a:t>K2	: 1.37</a:t>
            </a:r>
          </a:p>
          <a:p>
            <a:r>
              <a:rPr lang="en-US" dirty="0" smtClean="0"/>
              <a:t>B1	: 0.69</a:t>
            </a:r>
          </a:p>
          <a:p>
            <a:r>
              <a:rPr lang="en-US" dirty="0" smtClean="0"/>
              <a:t>B2	: 0.65</a:t>
            </a:r>
          </a:p>
          <a:p>
            <a:r>
              <a:rPr lang="en-US" dirty="0" smtClean="0"/>
              <a:t>M1	: 0</a:t>
            </a:r>
          </a:p>
          <a:p>
            <a:r>
              <a:rPr lang="en-US" dirty="0" smtClean="0"/>
              <a:t>M2	: 0</a:t>
            </a:r>
          </a:p>
          <a:p>
            <a:r>
              <a:rPr lang="en-US" dirty="0" smtClean="0"/>
              <a:t>Tau	: 1</a:t>
            </a:r>
          </a:p>
          <a:p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470268" y="4267200"/>
            <a:ext cx="1987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(-4193 – (-4198)) = 2.495</a:t>
            </a:r>
          </a:p>
          <a:p>
            <a:r>
              <a:rPr lang="en-US" dirty="0" err="1" smtClean="0"/>
              <a:t>Pval</a:t>
            </a:r>
            <a:r>
              <a:rPr lang="en-US" dirty="0" smtClean="0"/>
              <a:t> ~= .18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85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isy_oscillator_rVsTau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85800"/>
            <a:ext cx="7112000" cy="533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73800" y="3124200"/>
            <a:ext cx="2667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 </a:t>
            </a:r>
            <a:r>
              <a:rPr lang="en-US" dirty="0" err="1" smtClean="0"/>
              <a:t>corrs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rIS</a:t>
            </a:r>
            <a:r>
              <a:rPr lang="en-US" dirty="0" smtClean="0"/>
              <a:t> = .33</a:t>
            </a:r>
          </a:p>
          <a:p>
            <a:r>
              <a:rPr lang="en-US" dirty="0" err="1" smtClean="0"/>
              <a:t>rSI</a:t>
            </a:r>
            <a:r>
              <a:rPr lang="en-US" dirty="0" smtClean="0"/>
              <a:t> = .32</a:t>
            </a:r>
          </a:p>
          <a:p>
            <a:r>
              <a:rPr lang="en-US" dirty="0" err="1" smtClean="0"/>
              <a:t>Zr_combined</a:t>
            </a:r>
            <a:r>
              <a:rPr lang="en-US" dirty="0" smtClean="0"/>
              <a:t> = 13</a:t>
            </a:r>
          </a:p>
          <a:p>
            <a:r>
              <a:rPr lang="en-US" dirty="0" err="1" smtClean="0"/>
              <a:t>Cumhist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Tau_tau_opt</a:t>
            </a:r>
            <a:r>
              <a:rPr lang="en-US" dirty="0" smtClean="0"/>
              <a:t> ~ 1.6 sec </a:t>
            </a:r>
          </a:p>
          <a:p>
            <a:r>
              <a:rPr lang="en-US" dirty="0" err="1" smtClean="0"/>
              <a:t>Zr</a:t>
            </a:r>
            <a:r>
              <a:rPr lang="en-US" dirty="0"/>
              <a:t> </a:t>
            </a:r>
            <a:r>
              <a:rPr lang="en-US" dirty="0" smtClean="0"/>
              <a:t>= -10.5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41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Update: </a:t>
            </a:r>
            <a:r>
              <a:rPr lang="en-US" dirty="0"/>
              <a:t>h</a:t>
            </a:r>
            <a:r>
              <a:rPr lang="en-US" dirty="0" smtClean="0"/>
              <a:t>uman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9648" y="1689389"/>
            <a:ext cx="76384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15 participants, </a:t>
            </a:r>
            <a:r>
              <a:rPr lang="en-US" sz="3200" dirty="0" smtClean="0"/>
              <a:t>3-5 </a:t>
            </a:r>
            <a:r>
              <a:rPr lang="en-US" sz="3200" dirty="0" smtClean="0"/>
              <a:t>blocks of 8 DF conditions, 4 minute trials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Stimuli – 125 </a:t>
            </a:r>
            <a:r>
              <a:rPr lang="en-US" sz="3200" dirty="0" err="1" smtClean="0"/>
              <a:t>msec</a:t>
            </a:r>
            <a:r>
              <a:rPr lang="en-US" sz="3200" dirty="0" smtClean="0"/>
              <a:t> tone durations, ABA_ with frequencies between 392 &amp; 932 Hz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Minimum 30 – 120 sec between trials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Subjects performed 2AFC holding down one of 2 buttons to indicate percept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9818" y="5691970"/>
            <a:ext cx="3207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Rankin, </a:t>
            </a:r>
            <a:r>
              <a:rPr lang="en-US" dirty="0" err="1" smtClean="0"/>
              <a:t>Sussman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Rinzel</a:t>
            </a:r>
            <a:r>
              <a:rPr lang="en-US" dirty="0" smtClean="0"/>
              <a:t> (2015)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9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eak_oscillator_taua4_rVsTau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838200"/>
            <a:ext cx="711200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1200" y="3124200"/>
            <a:ext cx="289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 </a:t>
            </a:r>
            <a:r>
              <a:rPr lang="en-US" dirty="0" err="1" smtClean="0"/>
              <a:t>corrs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rIS</a:t>
            </a:r>
            <a:r>
              <a:rPr lang="en-US" dirty="0" smtClean="0"/>
              <a:t> = .38</a:t>
            </a:r>
          </a:p>
          <a:p>
            <a:r>
              <a:rPr lang="en-US" dirty="0" err="1" smtClean="0"/>
              <a:t>rSI</a:t>
            </a:r>
            <a:r>
              <a:rPr lang="en-US" dirty="0" smtClean="0"/>
              <a:t> = .38</a:t>
            </a:r>
          </a:p>
          <a:p>
            <a:r>
              <a:rPr lang="en-US" dirty="0" err="1" smtClean="0"/>
              <a:t>ZrCombined</a:t>
            </a:r>
            <a:r>
              <a:rPr lang="en-US" dirty="0" smtClean="0"/>
              <a:t> = 12</a:t>
            </a:r>
          </a:p>
          <a:p>
            <a:r>
              <a:rPr lang="en-US" dirty="0" err="1" smtClean="0"/>
              <a:t>Cumhist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Tau_opt</a:t>
            </a:r>
            <a:r>
              <a:rPr lang="en-US" dirty="0" smtClean="0"/>
              <a:t> ~ 2.8</a:t>
            </a:r>
          </a:p>
          <a:p>
            <a:r>
              <a:rPr lang="en-US" dirty="0" err="1" smtClean="0"/>
              <a:t>ZrCombined</a:t>
            </a:r>
            <a:r>
              <a:rPr lang="en-US" dirty="0" smtClean="0"/>
              <a:t> ~ -14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77000" y="60960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need to see where </a:t>
            </a:r>
            <a:r>
              <a:rPr lang="en-US" dirty="0" err="1" smtClean="0"/>
              <a:t>tau_opt</a:t>
            </a:r>
            <a:r>
              <a:rPr lang="en-US" dirty="0" smtClean="0"/>
              <a:t> falls relative to the mean durations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963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scillator_tauA10_rVsTau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85800"/>
            <a:ext cx="711200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5600" y="1219200"/>
            <a:ext cx="2209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rIS</a:t>
            </a:r>
            <a:r>
              <a:rPr lang="en-US" dirty="0" smtClean="0"/>
              <a:t> = .31</a:t>
            </a:r>
          </a:p>
          <a:p>
            <a:r>
              <a:rPr lang="en-US" dirty="0" err="1" smtClean="0"/>
              <a:t>rSI</a:t>
            </a:r>
            <a:r>
              <a:rPr lang="en-US" dirty="0" smtClean="0"/>
              <a:t> = .45</a:t>
            </a:r>
          </a:p>
          <a:p>
            <a:r>
              <a:rPr lang="en-US" dirty="0" err="1" smtClean="0"/>
              <a:t>ZrCombined</a:t>
            </a:r>
            <a:r>
              <a:rPr lang="en-US" dirty="0" smtClean="0"/>
              <a:t> = 8.8</a:t>
            </a:r>
          </a:p>
          <a:p>
            <a:endParaRPr lang="en-US" dirty="0"/>
          </a:p>
          <a:p>
            <a:r>
              <a:rPr lang="en-US" dirty="0" err="1" smtClean="0"/>
              <a:t>Tau_opt</a:t>
            </a:r>
            <a:r>
              <a:rPr lang="en-US" dirty="0" smtClean="0"/>
              <a:t> ~ 8.3</a:t>
            </a:r>
          </a:p>
          <a:p>
            <a:r>
              <a:rPr lang="en-US" dirty="0" err="1" smtClean="0"/>
              <a:t>zMax</a:t>
            </a:r>
            <a:r>
              <a:rPr lang="en-US" dirty="0" smtClean="0"/>
              <a:t> = -10.9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664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7_lnTvs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"/>
            <a:ext cx="9144000" cy="61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83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7_regen_lnTvs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9144000" cy="594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09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Fitted model gives similar statistics</a:t>
            </a:r>
            <a:endParaRPr lang="en-US" dirty="0"/>
          </a:p>
        </p:txBody>
      </p:sp>
      <p:pic>
        <p:nvPicPr>
          <p:cNvPr id="4" name="Picture 3" descr="s7_hists_regen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70025"/>
            <a:ext cx="7416800" cy="48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43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But there’s not a lot of consistency in the key parameters, tau &amp; m</a:t>
            </a:r>
            <a:endParaRPr lang="en-US" dirty="0"/>
          </a:p>
        </p:txBody>
      </p:sp>
      <p:pic>
        <p:nvPicPr>
          <p:cNvPr id="3" name="Picture 2" descr="s6_lnTvs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2526344"/>
            <a:ext cx="4748544" cy="3169364"/>
          </a:xfrm>
          <a:prstGeom prst="rect">
            <a:avLst/>
          </a:prstGeom>
        </p:spPr>
      </p:pic>
      <p:pic>
        <p:nvPicPr>
          <p:cNvPr id="5" name="Picture 4" descr="s4_lnTvsH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456" y="2526344"/>
            <a:ext cx="4748543" cy="316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0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But there’s not a lot of consistency in the key parameters, tau &amp; m</a:t>
            </a:r>
            <a:endParaRPr lang="en-US" dirty="0"/>
          </a:p>
        </p:txBody>
      </p:sp>
      <p:pic>
        <p:nvPicPr>
          <p:cNvPr id="4" name="Picture 3" descr="slopes_taus_r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500"/>
            <a:ext cx="8534400" cy="52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50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“twitchy”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5000"/>
            <a:ext cx="4121212" cy="350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818" y="1905000"/>
            <a:ext cx="428413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2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I-S and S-I </a:t>
            </a:r>
            <a:r>
              <a:rPr lang="en-US" dirty="0" err="1" smtClean="0"/>
              <a:t>corrs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864" y="1396856"/>
            <a:ext cx="5965536" cy="48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41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 Do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54915" y="1964389"/>
            <a:ext cx="78589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ill Sans"/>
                <a:cs typeface="Gill Sans"/>
              </a:rPr>
              <a:t>Cross validation; compare </a:t>
            </a:r>
            <a:r>
              <a:rPr lang="en-US" sz="3200" dirty="0" err="1" smtClean="0">
                <a:latin typeface="Gill Sans"/>
                <a:cs typeface="Gill Sans"/>
              </a:rPr>
              <a:t>MaxR</a:t>
            </a:r>
            <a:r>
              <a:rPr lang="en-US" sz="3200" dirty="0" smtClean="0">
                <a:latin typeface="Gill Sans"/>
                <a:cs typeface="Gill Sans"/>
              </a:rPr>
              <a:t> to MLE</a:t>
            </a:r>
            <a:endParaRPr lang="en-US" sz="3200" dirty="0" smtClean="0">
              <a:latin typeface="Gill Sans"/>
              <a:cs typeface="Gill Sans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ill Sans"/>
                <a:cs typeface="Gill Sans"/>
              </a:rPr>
              <a:t>Buildup functions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ill Sans"/>
                <a:cs typeface="Gill Sans"/>
              </a:rPr>
              <a:t>Transient effects</a:t>
            </a:r>
            <a:endParaRPr lang="en-US" sz="3200" dirty="0" smtClean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7992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Human data- 8 </a:t>
            </a:r>
            <a:r>
              <a:rPr lang="en-US" dirty="0" err="1" smtClean="0"/>
              <a:t>subjs</a:t>
            </a:r>
            <a:r>
              <a:rPr lang="en-US" dirty="0" smtClean="0"/>
              <a:t>, 4 min trials x5</a:t>
            </a:r>
            <a:endParaRPr lang="en-US" dirty="0"/>
          </a:p>
        </p:txBody>
      </p:sp>
      <p:pic>
        <p:nvPicPr>
          <p:cNvPr id="4" name="Picture 3" descr="subject_k_mn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0224"/>
            <a:ext cx="7368574" cy="491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71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But what about the stimulus?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51" y="2795538"/>
            <a:ext cx="9144000" cy="491768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803400" y="2959100"/>
            <a:ext cx="1143000" cy="105410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1800" y="5118100"/>
            <a:ext cx="4610100" cy="173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68900" y="2959100"/>
            <a:ext cx="1143000" cy="105410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46500" y="1955800"/>
            <a:ext cx="90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??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5605317" y="5285628"/>
            <a:ext cx="3076865" cy="105282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3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does nervous system perform temporal integration?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1800" y="5957454"/>
            <a:ext cx="2766291" cy="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14" y="1470024"/>
            <a:ext cx="2127798" cy="4637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0400" y="6080478"/>
            <a:ext cx="3417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Mill et al, 2013 – algorithmic formation of repeating sequences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659" y="1794305"/>
            <a:ext cx="3949700" cy="3797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79059" y="6084198"/>
            <a:ext cx="314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Jin 2004 – spiking model for rapid input sequences (40 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46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Sequence selective population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36" y="1470025"/>
            <a:ext cx="7712992" cy="470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0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Sequence detector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10" y="1470025"/>
            <a:ext cx="7204363" cy="4951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29727" y="6421075"/>
            <a:ext cx="3027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Steele &amp; </a:t>
            </a:r>
            <a:r>
              <a:rPr lang="en-US" dirty="0" err="1" smtClean="0"/>
              <a:t>Rinzel</a:t>
            </a:r>
            <a:r>
              <a:rPr lang="en-US" dirty="0"/>
              <a:t> </a:t>
            </a:r>
            <a:r>
              <a:rPr lang="en-US" dirty="0" smtClean="0"/>
              <a:t>(2013) - APAN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19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Update: Wilson Cowan, synapses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147455" y="2803237"/>
            <a:ext cx="1041400" cy="9744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54764" y="2803237"/>
            <a:ext cx="1041400" cy="9744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962073" y="2803237"/>
            <a:ext cx="1041400" cy="9744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9" name="Straight Arrow Connector 8"/>
          <p:cNvCxnSpPr>
            <a:stCxn id="3" idx="6"/>
            <a:endCxn id="6" idx="2"/>
          </p:cNvCxnSpPr>
          <p:nvPr/>
        </p:nvCxnSpPr>
        <p:spPr>
          <a:xfrm>
            <a:off x="3188855" y="3290455"/>
            <a:ext cx="865909" cy="0"/>
          </a:xfrm>
          <a:prstGeom prst="straightConnector1">
            <a:avLst/>
          </a:prstGeom>
          <a:ln w="28575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96164" y="3290455"/>
            <a:ext cx="865909" cy="0"/>
          </a:xfrm>
          <a:prstGeom prst="straightConnector1">
            <a:avLst/>
          </a:prstGeom>
          <a:ln w="28575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669310" y="3927764"/>
            <a:ext cx="0" cy="165100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98555" y="3927764"/>
            <a:ext cx="0" cy="165100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517410" y="3927764"/>
            <a:ext cx="0" cy="165100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054764" y="1620116"/>
            <a:ext cx="1041400" cy="9744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505364" y="58189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461164" y="5842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382327" y="58766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3" idx="7"/>
            <a:endCxn id="22" idx="2"/>
          </p:cNvCxnSpPr>
          <p:nvPr/>
        </p:nvCxnSpPr>
        <p:spPr>
          <a:xfrm flipV="1">
            <a:off x="3036346" y="2107334"/>
            <a:ext cx="1018418" cy="8386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4473864" y="2594552"/>
            <a:ext cx="0" cy="2086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8" idx="1"/>
            <a:endCxn id="22" idx="6"/>
          </p:cNvCxnSpPr>
          <p:nvPr/>
        </p:nvCxnSpPr>
        <p:spPr>
          <a:xfrm flipH="1" flipV="1">
            <a:off x="5096164" y="2107334"/>
            <a:ext cx="1018418" cy="8386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096164" y="29459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NMDA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3188855" y="2340552"/>
            <a:ext cx="929518" cy="748840"/>
          </a:xfrm>
          <a:prstGeom prst="straightConnector1">
            <a:avLst/>
          </a:prstGeom>
          <a:ln>
            <a:solidFill>
              <a:srgbClr val="0000FF"/>
            </a:solidFill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4677064" y="2581852"/>
            <a:ext cx="0" cy="208685"/>
          </a:xfrm>
          <a:prstGeom prst="straightConnector1">
            <a:avLst/>
          </a:prstGeom>
          <a:ln>
            <a:solidFill>
              <a:srgbClr val="0000FF"/>
            </a:solidFill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5032664" y="2323234"/>
            <a:ext cx="953363" cy="794672"/>
          </a:xfrm>
          <a:prstGeom prst="straightConnector1">
            <a:avLst/>
          </a:prstGeom>
          <a:ln>
            <a:solidFill>
              <a:srgbClr val="0000FF"/>
            </a:solidFill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03412" y="2443061"/>
            <a:ext cx="40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*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34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61" y="1470025"/>
            <a:ext cx="6857773" cy="5152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Fires for sequence in order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19300" y="1661815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Firing rate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74800" y="1815704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000000"/>
                </a:solidFill>
              </a:rPr>
              <a:t>stim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14500" y="2930525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</a:rPr>
              <a:t>NMDA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05000" y="3336925"/>
            <a:ext cx="177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Feedback inhibition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0" y="4217571"/>
            <a:ext cx="40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*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051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but not out of order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89" y="1495425"/>
            <a:ext cx="6870023" cy="51139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0900" y="1661815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Firing rate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70200" y="177869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000000"/>
                </a:solidFill>
              </a:rPr>
              <a:t>stim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25800" y="2930525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</a:rPr>
              <a:t>NMDA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16300" y="3336925"/>
            <a:ext cx="177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Feedback inhibition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0" y="4217571"/>
            <a:ext cx="40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*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7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or too fast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0" y="4217571"/>
            <a:ext cx="40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*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89" y="1470025"/>
            <a:ext cx="6870023" cy="5152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05891" y="1712218"/>
            <a:ext cx="1246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Firing rate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7500" y="179030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000000"/>
                </a:solidFill>
              </a:rPr>
              <a:t>stim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03400" y="2930525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</a:rPr>
              <a:t>NMDA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27300" y="3349625"/>
            <a:ext cx="177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Feedback inhibition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46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84910" y="1674091"/>
            <a:ext cx="45142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John </a:t>
            </a:r>
            <a:r>
              <a:rPr lang="en-US" sz="2400" dirty="0" err="1" smtClean="0"/>
              <a:t>Rinzel</a:t>
            </a:r>
            <a:endParaRPr lang="en-US" sz="2400" dirty="0" smtClean="0"/>
          </a:p>
          <a:p>
            <a:r>
              <a:rPr lang="en-US" sz="2400" dirty="0" smtClean="0"/>
              <a:t>Daniel </a:t>
            </a:r>
            <a:r>
              <a:rPr lang="en-US" sz="2400" dirty="0" err="1" smtClean="0"/>
              <a:t>Tranchina</a:t>
            </a:r>
            <a:endParaRPr lang="en-US" sz="2400" dirty="0" smtClean="0"/>
          </a:p>
          <a:p>
            <a:r>
              <a:rPr lang="en-US" sz="2400" dirty="0" smtClean="0"/>
              <a:t>Alex Reyes</a:t>
            </a:r>
          </a:p>
          <a:p>
            <a:r>
              <a:rPr lang="en-US" sz="2400" dirty="0" err="1" smtClean="0"/>
              <a:t>Eero</a:t>
            </a:r>
            <a:r>
              <a:rPr lang="en-US" sz="2400" dirty="0" smtClean="0"/>
              <a:t> </a:t>
            </a:r>
            <a:r>
              <a:rPr lang="en-US" sz="2400" dirty="0" err="1" smtClean="0"/>
              <a:t>Simoncelli</a:t>
            </a:r>
            <a:endParaRPr lang="en-US" sz="2400" dirty="0" smtClean="0"/>
          </a:p>
          <a:p>
            <a:r>
              <a:rPr lang="en-US" sz="2400" dirty="0" smtClean="0"/>
              <a:t>Elyse </a:t>
            </a:r>
            <a:r>
              <a:rPr lang="en-US" sz="2400" dirty="0" err="1" smtClean="0"/>
              <a:t>Sussman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err="1" smtClean="0"/>
              <a:t>Amala</a:t>
            </a:r>
            <a:r>
              <a:rPr lang="en-US" sz="2400" dirty="0" smtClean="0"/>
              <a:t> </a:t>
            </a:r>
            <a:r>
              <a:rPr lang="en-US" sz="2400" dirty="0" err="1" smtClean="0"/>
              <a:t>Ankolekar</a:t>
            </a:r>
            <a:r>
              <a:rPr lang="en-US" sz="2400" dirty="0" smtClean="0"/>
              <a:t>-Hinge</a:t>
            </a:r>
          </a:p>
          <a:p>
            <a:r>
              <a:rPr lang="en-US" sz="2400" dirty="0" err="1" smtClean="0"/>
              <a:t>Vik</a:t>
            </a:r>
            <a:r>
              <a:rPr lang="en-US" sz="2400" dirty="0" smtClean="0"/>
              <a:t> Keenan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733636" y="1674091"/>
            <a:ext cx="41448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Jason </a:t>
            </a:r>
            <a:r>
              <a:rPr lang="en-US" sz="2400" dirty="0" err="1" smtClean="0"/>
              <a:t>Mikiel</a:t>
            </a:r>
            <a:r>
              <a:rPr lang="en-US" sz="2400" dirty="0" smtClean="0"/>
              <a:t>-hunter</a:t>
            </a:r>
          </a:p>
          <a:p>
            <a:r>
              <a:rPr lang="en-US" sz="2400" dirty="0" smtClean="0"/>
              <a:t>Josh </a:t>
            </a:r>
            <a:r>
              <a:rPr lang="en-US" sz="2400" dirty="0" smtClean="0"/>
              <a:t>Goldwyn</a:t>
            </a:r>
          </a:p>
          <a:p>
            <a:r>
              <a:rPr lang="en-US" sz="2400" dirty="0" smtClean="0"/>
              <a:t>Stephen </a:t>
            </a:r>
            <a:r>
              <a:rPr lang="en-US" sz="2400" dirty="0" err="1" smtClean="0"/>
              <a:t>Keeley</a:t>
            </a:r>
            <a:endParaRPr lang="en-US" sz="2400" dirty="0" smtClean="0"/>
          </a:p>
          <a:p>
            <a:r>
              <a:rPr lang="en-US" sz="2400" dirty="0" smtClean="0"/>
              <a:t>Dan </a:t>
            </a:r>
            <a:r>
              <a:rPr lang="en-US" sz="2400" dirty="0" err="1" smtClean="0"/>
              <a:t>Levenstein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John D. Murray</a:t>
            </a:r>
          </a:p>
          <a:p>
            <a:endParaRPr lang="en-US" sz="2400" dirty="0" smtClean="0"/>
          </a:p>
          <a:p>
            <a:r>
              <a:rPr lang="en-US" sz="2400" dirty="0"/>
              <a:t>Antje </a:t>
            </a:r>
            <a:r>
              <a:rPr lang="en-US" sz="2400" dirty="0" err="1" smtClean="0"/>
              <a:t>Ihlefeld</a:t>
            </a:r>
            <a:endParaRPr lang="en-US" sz="2400" dirty="0" smtClean="0"/>
          </a:p>
          <a:p>
            <a:r>
              <a:rPr lang="en-US" sz="2400" dirty="0"/>
              <a:t>6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</a:t>
            </a:r>
            <a:r>
              <a:rPr lang="en-US" sz="2400" dirty="0" smtClean="0"/>
              <a:t>years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532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Parameter search</a:t>
            </a:r>
            <a:endParaRPr lang="en-US" dirty="0"/>
          </a:p>
        </p:txBody>
      </p:sp>
      <p:pic>
        <p:nvPicPr>
          <p:cNvPr id="3" name="Picture 2" descr="detection_fu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0" y="2341318"/>
            <a:ext cx="4129653" cy="3097239"/>
          </a:xfrm>
          <a:prstGeom prst="rect">
            <a:avLst/>
          </a:prstGeom>
        </p:spPr>
      </p:pic>
      <p:pic>
        <p:nvPicPr>
          <p:cNvPr id="4" name="Picture 3" descr="suppression_fu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28" y="2341318"/>
            <a:ext cx="4129653" cy="3097239"/>
          </a:xfrm>
          <a:prstGeom prst="rect">
            <a:avLst/>
          </a:prstGeom>
        </p:spPr>
      </p:pic>
      <p:pic>
        <p:nvPicPr>
          <p:cNvPr id="5" name="Picture 4" descr="detection_graysca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0" y="2341318"/>
            <a:ext cx="4129653" cy="3097239"/>
          </a:xfrm>
          <a:prstGeom prst="rect">
            <a:avLst/>
          </a:prstGeom>
        </p:spPr>
      </p:pic>
      <p:pic>
        <p:nvPicPr>
          <p:cNvPr id="6" name="Picture 5" descr="suppressed_graysca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583" y="2341318"/>
            <a:ext cx="4129653" cy="309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99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119758</TotalTime>
  <Words>1682</Words>
  <Application>Microsoft Macintosh PowerPoint</Application>
  <PresentationFormat>On-screen Show (4:3)</PresentationFormat>
  <Paragraphs>391</Paragraphs>
  <Slides>100</Slides>
  <Notes>0</Notes>
  <HiddenSlides>38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1" baseType="lpstr">
      <vt:lpstr>Office Theme</vt:lpstr>
      <vt:lpstr>Sara Steele Committee Meeting</vt:lpstr>
      <vt:lpstr>Topic review:  The buildup of auditory stream segregation with alternations</vt:lpstr>
      <vt:lpstr>Experimental paradigm</vt:lpstr>
      <vt:lpstr>Buildup as alternating renewal process </vt:lpstr>
      <vt:lpstr>Features of buildup</vt:lpstr>
      <vt:lpstr>Percept to percept correlations</vt:lpstr>
      <vt:lpstr>Percept to percept correlations</vt:lpstr>
      <vt:lpstr>Update: human data</vt:lpstr>
      <vt:lpstr>Human data- 8 subjs, 4 min trials x5</vt:lpstr>
      <vt:lpstr>PowerPoint Presentation</vt:lpstr>
      <vt:lpstr>Percept to percept correlations</vt:lpstr>
      <vt:lpstr>Percept to percept correlations</vt:lpstr>
      <vt:lpstr>Percept to percept correlations</vt:lpstr>
      <vt:lpstr>PowerPoint Presentation</vt:lpstr>
      <vt:lpstr>PowerPoint Presentation</vt:lpstr>
      <vt:lpstr>Finding significant correlations</vt:lpstr>
      <vt:lpstr>PowerPoint Presentation</vt:lpstr>
      <vt:lpstr>Percept to percept correlations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Cumulative history</vt:lpstr>
      <vt:lpstr>PowerPoint Presentation</vt:lpstr>
      <vt:lpstr>History function</vt:lpstr>
      <vt:lpstr>History function</vt:lpstr>
      <vt:lpstr>History function</vt:lpstr>
      <vt:lpstr>History function</vt:lpstr>
      <vt:lpstr>Is there a correlation between the value of H(t) at switch and next interval length?</vt:lpstr>
      <vt:lpstr>MaxR estimation of tau</vt:lpstr>
      <vt:lpstr>PowerPoint Presentation</vt:lpstr>
      <vt:lpstr>PowerPoint Presentation</vt:lpstr>
      <vt:lpstr>We specify a family of distributions such that the mean varies with H(t)</vt:lpstr>
      <vt:lpstr>We specify a family of distributions such that the mean varies with H(t)</vt:lpstr>
      <vt:lpstr>Cumulative history model parameters</vt:lpstr>
      <vt:lpstr>PowerPoint Presentation</vt:lpstr>
      <vt:lpstr>Durations vary with history</vt:lpstr>
      <vt:lpstr>Durations vary with history</vt:lpstr>
      <vt:lpstr>MaxR revisited</vt:lpstr>
      <vt:lpstr>MaxR revisited</vt:lpstr>
      <vt:lpstr>Normalized equidominant?</vt:lpstr>
      <vt:lpstr>PowerPoint Presentation</vt:lpstr>
      <vt:lpstr>Buildup to stream segregation</vt:lpstr>
      <vt:lpstr>Alternating renewal process</vt:lpstr>
      <vt:lpstr>Alternative hypothesis: deviations observed with increasing adaptation</vt:lpstr>
      <vt:lpstr>Analysis</vt:lpstr>
      <vt:lpstr>Analysis</vt:lpstr>
      <vt:lpstr>ARP provides good fit to psychophysical buildup functions</vt:lpstr>
      <vt:lpstr>Analysis</vt:lpstr>
      <vt:lpstr>Analysis</vt:lpstr>
      <vt:lpstr>BUF</vt:lpstr>
      <vt:lpstr>Further analysis</vt:lpstr>
      <vt:lpstr>Autoregressive generator</vt:lpstr>
      <vt:lpstr>PowerPoint Presentation</vt:lpstr>
      <vt:lpstr>Competition model</vt:lpstr>
      <vt:lpstr>Competition models generate trial time courses</vt:lpstr>
      <vt:lpstr>Distribution means vary with H according to exp(mx + B)</vt:lpstr>
      <vt:lpstr>Distribution means vary with H according to mx + B</vt:lpstr>
      <vt:lpstr>Distribution means vary with H according to exp(mx + B)</vt:lpstr>
      <vt:lpstr>Distributions vary with H according to LnT = mH + B</vt:lpstr>
      <vt:lpstr>Can cumulative history tell us about neuronal mechanism?</vt:lpstr>
      <vt:lpstr>Oscillator: Ln(T) vs H</vt:lpstr>
      <vt:lpstr>Oscillator: Ln(T) vs H</vt:lpstr>
      <vt:lpstr>Competition Model- oscillator</vt:lpstr>
      <vt:lpstr>Attractor (G=.3): ln(T) by H</vt:lpstr>
      <vt:lpstr>Attractor (G=.3): ln(T) by H</vt:lpstr>
      <vt:lpstr>Attractor: histograms by H</vt:lpstr>
      <vt:lpstr>Attractor (G=.1): ln(T) by H</vt:lpstr>
      <vt:lpstr>Attractor (G=.1): ln(T) by H</vt:lpstr>
      <vt:lpstr>Attractor (G=.1): hists by 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Fit model to simulated data with zero history dependence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Fitted model gives similar statistics</vt:lpstr>
      <vt:lpstr>But there’s not a lot of consistency in the key parameters, tau &amp; m</vt:lpstr>
      <vt:lpstr>But there’s not a lot of consistency in the key parameters, tau &amp; m</vt:lpstr>
      <vt:lpstr>“twitchy” graphs</vt:lpstr>
      <vt:lpstr>I-S and S-I corrs</vt:lpstr>
      <vt:lpstr>To Do</vt:lpstr>
      <vt:lpstr>But what about the stimulus?</vt:lpstr>
      <vt:lpstr>How does nervous system perform temporal integration?</vt:lpstr>
      <vt:lpstr>Sequence selective population</vt:lpstr>
      <vt:lpstr>Sequence detector</vt:lpstr>
      <vt:lpstr>Update: Wilson Cowan, synapses</vt:lpstr>
      <vt:lpstr>Fires for sequence in order</vt:lpstr>
      <vt:lpstr>but not out of order</vt:lpstr>
      <vt:lpstr>or too fast</vt:lpstr>
      <vt:lpstr>Acknowledgments</vt:lpstr>
      <vt:lpstr>Parameter search</vt:lpstr>
      <vt:lpstr>Analytical solution</vt:lpstr>
    </vt:vector>
  </TitlesOfParts>
  <Company>Center for Neural Science, NYU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Steele</dc:creator>
  <cp:lastModifiedBy>Sara Steele</cp:lastModifiedBy>
  <cp:revision>396</cp:revision>
  <cp:lastPrinted>2016-03-25T17:48:21Z</cp:lastPrinted>
  <dcterms:created xsi:type="dcterms:W3CDTF">2013-07-22T15:28:15Z</dcterms:created>
  <dcterms:modified xsi:type="dcterms:W3CDTF">2016-05-14T06:19:08Z</dcterms:modified>
</cp:coreProperties>
</file>